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66" r:id="rId4"/>
    <p:sldId id="264" r:id="rId5"/>
    <p:sldId id="263" r:id="rId6"/>
    <p:sldId id="267" r:id="rId7"/>
    <p:sldId id="268" r:id="rId8"/>
    <p:sldId id="269" r:id="rId9"/>
    <p:sldId id="270" r:id="rId10"/>
    <p:sldId id="271" r:id="rId11"/>
    <p:sldId id="272" r:id="rId12"/>
    <p:sldId id="275" r:id="rId13"/>
    <p:sldId id="274" r:id="rId14"/>
    <p:sldId id="277" r:id="rId15"/>
    <p:sldId id="278"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53"/>
    <p:restoredTop sz="90895"/>
  </p:normalViewPr>
  <p:slideViewPr>
    <p:cSldViewPr>
      <p:cViewPr varScale="1">
        <p:scale>
          <a:sx n="103" d="100"/>
          <a:sy n="103" d="100"/>
        </p:scale>
        <p:origin x="896"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9D109A0-E76A-45E6-AE78-EE6512C8244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85D305A-817A-4A12-B8B3-C32D15E1995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28E29C7-ABF4-4737-B60B-B4B8A6C9369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BA8A4EC-612F-434E-956D-7AB48A12526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969AB56-273A-4B68-A20C-7C49E41DCDB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DEBFBF4-4FD9-4794-ACCC-5E2ABA1B627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61F07A8-EA4F-4EE0-B037-5E5D64FE933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77ED96E-87CF-4552-9C80-40AC2BE781B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62F11B7-75DB-4FAD-8429-CBAF46F387B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1AB44FC-C2DC-4B99-AA4E-DD3121F2C7D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867E00C-9F28-4A8C-958E-8368365F705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6271948-B80B-48DA-8C26-825CF3AFABF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4.bin"/><Relationship Id="rId1" Type="http://schemas.openxmlformats.org/officeDocument/2006/relationships/slideLayout" Target="../slideLayouts/slideLayout2.xml"/><Relationship Id="rId5" Type="http://schemas.openxmlformats.org/officeDocument/2006/relationships/image" Target="../media/image8.wmf"/><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oleObject" Target="../embeddings/oleObject6.bin"/><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wmf"/><Relationship Id="rId4" Type="http://schemas.openxmlformats.org/officeDocument/2006/relationships/oleObject" Target="../embeddings/oleObject7.bin"/></Relationships>
</file>

<file path=ppt/slides/_rels/slide15.xml.rels><?xml version="1.0" encoding="UTF-8" standalone="yes"?>
<Relationships xmlns="http://schemas.openxmlformats.org/package/2006/relationships"><Relationship Id="rId3" Type="http://schemas.openxmlformats.org/officeDocument/2006/relationships/hyperlink" Target="https://pubs.acs.org/doi/10.1021/acs.chemrev.2c00407" TargetMode="Externa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b="1" dirty="0">
                <a:solidFill>
                  <a:srgbClr val="000000"/>
                </a:solidFill>
                <a:latin typeface="Arial" charset="0"/>
              </a:rPr>
              <a:t>14 </a:t>
            </a:r>
            <a:r>
              <a:rPr lang="en-US" b="1" dirty="0">
                <a:solidFill>
                  <a:srgbClr val="009999"/>
                </a:solidFill>
                <a:latin typeface="Arial" charset="0"/>
              </a:rPr>
              <a:t>Heat, Specific heat, and Latent heat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62000" y="0"/>
            <a:ext cx="7772400" cy="1143000"/>
          </a:xfrm>
        </p:spPr>
        <p:txBody>
          <a:bodyPr/>
          <a:lstStyle/>
          <a:p>
            <a:r>
              <a:rPr lang="en-US" b="1" dirty="0">
                <a:solidFill>
                  <a:srgbClr val="009999"/>
                </a:solidFill>
                <a:latin typeface="Arial" charset="0"/>
                <a:cs typeface="Arial" charset="0"/>
              </a:rPr>
              <a:t>Phase Changes</a:t>
            </a:r>
          </a:p>
        </p:txBody>
      </p:sp>
      <p:pic>
        <p:nvPicPr>
          <p:cNvPr id="17413" name="Picture 5" descr="fig12_27"/>
          <p:cNvPicPr>
            <a:picLocks noChangeAspect="1" noChangeArrowheads="1"/>
          </p:cNvPicPr>
          <p:nvPr/>
        </p:nvPicPr>
        <p:blipFill>
          <a:blip r:embed="rId2" cstate="print"/>
          <a:srcRect/>
          <a:stretch>
            <a:fillRect/>
          </a:stretch>
        </p:blipFill>
        <p:spPr bwMode="auto">
          <a:xfrm>
            <a:off x="2819400" y="1371600"/>
            <a:ext cx="3292475" cy="3040063"/>
          </a:xfrm>
          <a:prstGeom prst="rect">
            <a:avLst/>
          </a:prstGeom>
          <a:noFill/>
        </p:spPr>
      </p:pic>
      <p:sp>
        <p:nvSpPr>
          <p:cNvPr id="2" name="TextBox 1"/>
          <p:cNvSpPr txBox="1"/>
          <p:nvPr/>
        </p:nvSpPr>
        <p:spPr>
          <a:xfrm>
            <a:off x="685800" y="5334000"/>
            <a:ext cx="8077200" cy="830997"/>
          </a:xfrm>
          <a:prstGeom prst="rect">
            <a:avLst/>
          </a:prstGeom>
          <a:noFill/>
        </p:spPr>
        <p:txBody>
          <a:bodyPr wrap="square" rtlCol="0">
            <a:spAutoFit/>
          </a:bodyPr>
          <a:lstStyle/>
          <a:p>
            <a:r>
              <a:rPr lang="en-US" dirty="0"/>
              <a:t>Example of sublimation:</a:t>
            </a:r>
          </a:p>
          <a:p>
            <a:r>
              <a:rPr lang="en-US" dirty="0"/>
              <a:t>     Solid carbon dioxide (CO</a:t>
            </a:r>
            <a:r>
              <a:rPr lang="en-US" baseline="-25000" dirty="0"/>
              <a:t>2</a:t>
            </a:r>
            <a:r>
              <a:rPr lang="en-US" dirty="0"/>
              <a:t>), dry ice </a:t>
            </a:r>
            <a:r>
              <a:rPr lang="en-US" dirty="0">
                <a:sym typeface="Wingdings" panose="05000000000000000000" pitchFamily="2" charset="2"/>
              </a:rPr>
              <a:t> </a:t>
            </a:r>
            <a:r>
              <a:rPr lang="en-US" dirty="0"/>
              <a:t>gaseous CO</a:t>
            </a:r>
            <a:r>
              <a:rPr lang="en-US" baseline="-25000" dirty="0"/>
              <a:t>2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413"/>
                                        </p:tgtEl>
                                        <p:attrNameLst>
                                          <p:attrName>style.visibility</p:attrName>
                                        </p:attrNameLst>
                                      </p:cBhvr>
                                      <p:to>
                                        <p:strVal val="visible"/>
                                      </p:to>
                                    </p:set>
                                    <p:animEffect transition="in" filter="fade">
                                      <p:cBhvr>
                                        <p:cTn id="7" dur="2000"/>
                                        <p:tgtEl>
                                          <p:spTgt spid="1741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750887" y="152400"/>
            <a:ext cx="7772400" cy="1143000"/>
          </a:xfrm>
        </p:spPr>
        <p:txBody>
          <a:bodyPr/>
          <a:lstStyle/>
          <a:p>
            <a:r>
              <a:rPr lang="en-US" b="1" dirty="0">
                <a:solidFill>
                  <a:srgbClr val="009999"/>
                </a:solidFill>
                <a:latin typeface="Arial" charset="0"/>
                <a:cs typeface="Arial" charset="0"/>
              </a:rPr>
              <a:t>Phase Changes</a:t>
            </a:r>
          </a:p>
        </p:txBody>
      </p:sp>
      <p:pic>
        <p:nvPicPr>
          <p:cNvPr id="18437" name="Picture 5" descr="fig12_28"/>
          <p:cNvPicPr>
            <a:picLocks noChangeAspect="1" noChangeArrowheads="1"/>
          </p:cNvPicPr>
          <p:nvPr/>
        </p:nvPicPr>
        <p:blipFill>
          <a:blip r:embed="rId2" cstate="print"/>
          <a:srcRect/>
          <a:stretch>
            <a:fillRect/>
          </a:stretch>
        </p:blipFill>
        <p:spPr bwMode="auto">
          <a:xfrm>
            <a:off x="1676399" y="1600200"/>
            <a:ext cx="5921375" cy="2800350"/>
          </a:xfrm>
          <a:prstGeom prst="rect">
            <a:avLst/>
          </a:prstGeom>
          <a:noFill/>
        </p:spPr>
      </p:pic>
      <p:graphicFrame>
        <p:nvGraphicFramePr>
          <p:cNvPr id="4" name="Object 3"/>
          <p:cNvGraphicFramePr>
            <a:graphicFrameLocks noChangeAspect="1"/>
          </p:cNvGraphicFramePr>
          <p:nvPr>
            <p:extLst>
              <p:ext uri="{D42A27DB-BD31-4B8C-83A1-F6EECF244321}">
                <p14:modId xmlns:p14="http://schemas.microsoft.com/office/powerpoint/2010/main" val="3005895635"/>
              </p:ext>
            </p:extLst>
          </p:nvPr>
        </p:nvGraphicFramePr>
        <p:xfrm>
          <a:off x="3886200" y="4800600"/>
          <a:ext cx="1596571" cy="609600"/>
        </p:xfrm>
        <a:graphic>
          <a:graphicData uri="http://schemas.openxmlformats.org/presentationml/2006/ole">
            <mc:AlternateContent xmlns:mc="http://schemas.openxmlformats.org/markup-compatibility/2006">
              <mc:Choice xmlns:v="urn:schemas-microsoft-com:vml" Requires="v">
                <p:oleObj r:id="rId3" imgW="520474" imgH="203112" progId="Equation.3">
                  <p:embed/>
                </p:oleObj>
              </mc:Choice>
              <mc:Fallback>
                <p:oleObj r:id="rId3" imgW="520474" imgH="203112" progId="Equation.3">
                  <p:embed/>
                  <p:pic>
                    <p:nvPicPr>
                      <p:cNvPr id="6"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4800600"/>
                        <a:ext cx="1596571" cy="609600"/>
                      </a:xfrm>
                      <a:prstGeom prst="rect">
                        <a:avLst/>
                      </a:prstGeom>
                      <a:noFill/>
                    </p:spPr>
                  </p:pic>
                </p:oleObj>
              </mc:Fallback>
            </mc:AlternateContent>
          </a:graphicData>
        </a:graphic>
      </p:graphicFrame>
      <p:sp>
        <p:nvSpPr>
          <p:cNvPr id="2" name="TextBox 1"/>
          <p:cNvSpPr txBox="1"/>
          <p:nvPr/>
        </p:nvSpPr>
        <p:spPr>
          <a:xfrm>
            <a:off x="3733800" y="5486400"/>
            <a:ext cx="3200400" cy="461665"/>
          </a:xfrm>
          <a:prstGeom prst="rect">
            <a:avLst/>
          </a:prstGeom>
          <a:noFill/>
        </p:spPr>
        <p:txBody>
          <a:bodyPr wrap="square" rtlCol="0">
            <a:spAutoFit/>
          </a:bodyPr>
          <a:lstStyle/>
          <a:p>
            <a:r>
              <a:rPr lang="en-US" i="1" dirty="0"/>
              <a:t>L = Latent heat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14.2 Heats of Fusion and Vaporization</a:t>
            </a:r>
          </a:p>
        </p:txBody>
      </p:sp>
      <p:pic>
        <p:nvPicPr>
          <p:cNvPr id="5" name="Picture 4"/>
          <p:cNvPicPr/>
          <p:nvPr/>
        </p:nvPicPr>
        <p:blipFill>
          <a:blip r:embed="rId2"/>
          <a:stretch>
            <a:fillRect/>
          </a:stretch>
        </p:blipFill>
        <p:spPr>
          <a:xfrm>
            <a:off x="719772" y="2057400"/>
            <a:ext cx="7704455" cy="4333240"/>
          </a:xfrm>
          <a:prstGeom prst="rect">
            <a:avLst/>
          </a:prstGeom>
        </p:spPr>
      </p:pic>
    </p:spTree>
    <p:extLst>
      <p:ext uri="{BB962C8B-B14F-4D97-AF65-F5344CB8AC3E}">
        <p14:creationId xmlns:p14="http://schemas.microsoft.com/office/powerpoint/2010/main" val="2833220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772400" cy="1143000"/>
          </a:xfrm>
        </p:spPr>
        <p:txBody>
          <a:bodyPr/>
          <a:lstStyle/>
          <a:p>
            <a:r>
              <a:rPr lang="en-US" dirty="0"/>
              <a:t>Example 14.4</a:t>
            </a:r>
          </a:p>
        </p:txBody>
      </p:sp>
      <p:sp>
        <p:nvSpPr>
          <p:cNvPr id="4" name="Rectangle 3"/>
          <p:cNvSpPr/>
          <p:nvPr/>
        </p:nvSpPr>
        <p:spPr>
          <a:xfrm>
            <a:off x="408432" y="1504724"/>
            <a:ext cx="8534400" cy="2308324"/>
          </a:xfrm>
          <a:prstGeom prst="rect">
            <a:avLst/>
          </a:prstGeom>
        </p:spPr>
        <p:txBody>
          <a:bodyPr wrap="square">
            <a:spAutoFit/>
          </a:bodyPr>
          <a:lstStyle/>
          <a:p>
            <a:r>
              <a:rPr lang="en-US" dirty="0"/>
              <a:t>Cooling Soda with Ice Cubes: Three ice cubes are used to chill a soda of mass 0.25 kg, at 20ºC. The ice is at 0ºC and each ice cube has a mass of 6.0 g. Assume that the soda is kept in a foam container so that heat loss can be ignored. Assume the soda has the same heat capacity as water. Find the final temperature when all ice has melted. </a:t>
            </a:r>
          </a:p>
        </p:txBody>
      </p:sp>
      <p:sp>
        <p:nvSpPr>
          <p:cNvPr id="3" name="Rectangle 2"/>
          <p:cNvSpPr/>
          <p:nvPr/>
        </p:nvSpPr>
        <p:spPr>
          <a:xfrm>
            <a:off x="533400" y="3810000"/>
            <a:ext cx="8382000" cy="830997"/>
          </a:xfrm>
          <a:prstGeom prst="rect">
            <a:avLst/>
          </a:prstGeom>
        </p:spPr>
        <p:txBody>
          <a:bodyPr wrap="square">
            <a:spAutoFit/>
          </a:bodyPr>
          <a:lstStyle/>
          <a:p>
            <a:r>
              <a:rPr lang="en-US" altLang="en-US" dirty="0">
                <a:solidFill>
                  <a:srgbClr val="000000"/>
                </a:solidFill>
                <a:latin typeface="Arial" pitchFamily="34" charset="0"/>
                <a:ea typeface="Times New Roman" pitchFamily="18" charset="0"/>
                <a:cs typeface="Arial" pitchFamily="34" charset="0"/>
              </a:rPr>
              <a:t>(Specific heat of water = 4186 J/(</a:t>
            </a:r>
            <a:r>
              <a:rPr lang="en-US" altLang="en-US" dirty="0" err="1">
                <a:solidFill>
                  <a:srgbClr val="000000"/>
                </a:solidFill>
                <a:latin typeface="Arial" pitchFamily="34" charset="0"/>
                <a:ea typeface="Times New Roman" pitchFamily="18" charset="0"/>
                <a:cs typeface="Arial" pitchFamily="34" charset="0"/>
              </a:rPr>
              <a:t>kg.K</a:t>
            </a:r>
            <a:r>
              <a:rPr lang="en-US" altLang="en-US" dirty="0">
                <a:solidFill>
                  <a:srgbClr val="000000"/>
                </a:solidFill>
                <a:latin typeface="Arial" pitchFamily="34" charset="0"/>
                <a:ea typeface="Times New Roman" pitchFamily="18" charset="0"/>
                <a:cs typeface="Arial" pitchFamily="34" charset="0"/>
              </a:rPr>
              <a:t>), and </a:t>
            </a:r>
            <a:br>
              <a:rPr lang="en-US" altLang="en-US" dirty="0">
                <a:solidFill>
                  <a:srgbClr val="000000"/>
                </a:solidFill>
                <a:latin typeface="Arial" pitchFamily="34" charset="0"/>
                <a:ea typeface="Times New Roman" pitchFamily="18" charset="0"/>
                <a:cs typeface="Arial" pitchFamily="34" charset="0"/>
              </a:rPr>
            </a:br>
            <a:r>
              <a:rPr lang="en-US" altLang="en-US" dirty="0">
                <a:solidFill>
                  <a:srgbClr val="000000"/>
                </a:solidFill>
                <a:latin typeface="Arial" pitchFamily="34" charset="0"/>
                <a:ea typeface="Times New Roman" pitchFamily="18" charset="0"/>
                <a:cs typeface="Arial" pitchFamily="34" charset="0"/>
              </a:rPr>
              <a:t>Latent heat of fusion of ice = 3.35 x 10</a:t>
            </a:r>
            <a:r>
              <a:rPr lang="en-US" altLang="en-US" baseline="30000" dirty="0">
                <a:solidFill>
                  <a:srgbClr val="000000"/>
                </a:solidFill>
                <a:latin typeface="Arial" pitchFamily="34" charset="0"/>
                <a:ea typeface="Times New Roman" pitchFamily="18" charset="0"/>
                <a:cs typeface="Arial" pitchFamily="34" charset="0"/>
              </a:rPr>
              <a:t>5</a:t>
            </a:r>
            <a:r>
              <a:rPr lang="en-US" altLang="en-US" dirty="0">
                <a:solidFill>
                  <a:srgbClr val="000000"/>
                </a:solidFill>
                <a:latin typeface="Arial" pitchFamily="34" charset="0"/>
                <a:ea typeface="Times New Roman" pitchFamily="18" charset="0"/>
                <a:cs typeface="Arial" pitchFamily="34" charset="0"/>
              </a:rPr>
              <a:t> J/kg) </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87464339"/>
              </p:ext>
            </p:extLst>
          </p:nvPr>
        </p:nvGraphicFramePr>
        <p:xfrm>
          <a:off x="533400" y="890587"/>
          <a:ext cx="1754868" cy="504825"/>
        </p:xfrm>
        <a:graphic>
          <a:graphicData uri="http://schemas.openxmlformats.org/presentationml/2006/ole">
            <mc:AlternateContent xmlns:mc="http://schemas.openxmlformats.org/markup-compatibility/2006">
              <mc:Choice xmlns:v="urn:schemas-microsoft-com:vml" Requires="v">
                <p:oleObj r:id="rId2" imgW="698197" imgH="203112" progId="Equation.3">
                  <p:embed/>
                </p:oleObj>
              </mc:Choice>
              <mc:Fallback>
                <p:oleObj r:id="rId2" imgW="698197" imgH="203112" progId="Equation.3">
                  <p:embed/>
                  <p:pic>
                    <p:nvPicPr>
                      <p:cNvPr id="6"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890587"/>
                        <a:ext cx="1754868" cy="504825"/>
                      </a:xfrm>
                      <a:prstGeom prst="rect">
                        <a:avLst/>
                      </a:prstGeom>
                      <a:noFill/>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491616528"/>
              </p:ext>
            </p:extLst>
          </p:nvPr>
        </p:nvGraphicFramePr>
        <p:xfrm>
          <a:off x="2743200" y="890587"/>
          <a:ext cx="1122589" cy="428625"/>
        </p:xfrm>
        <a:graphic>
          <a:graphicData uri="http://schemas.openxmlformats.org/presentationml/2006/ole">
            <mc:AlternateContent xmlns:mc="http://schemas.openxmlformats.org/markup-compatibility/2006">
              <mc:Choice xmlns:v="urn:schemas-microsoft-com:vml" Requires="v">
                <p:oleObj r:id="rId4" imgW="520474" imgH="203112" progId="Equation.3">
                  <p:embed/>
                </p:oleObj>
              </mc:Choice>
              <mc:Fallback>
                <p:oleObj r:id="rId4" imgW="520474" imgH="203112" progId="Equation.3">
                  <p:embed/>
                  <p:pic>
                    <p:nvPicPr>
                      <p:cNvPr id="5"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890587"/>
                        <a:ext cx="1122589" cy="428625"/>
                      </a:xfrm>
                      <a:prstGeom prst="rect">
                        <a:avLst/>
                      </a:prstGeom>
                      <a:noFill/>
                    </p:spPr>
                  </p:pic>
                </p:oleObj>
              </mc:Fallback>
            </mc:AlternateContent>
          </a:graphicData>
        </a:graphic>
      </p:graphicFrame>
    </p:spTree>
    <p:extLst>
      <p:ext uri="{BB962C8B-B14F-4D97-AF65-F5344CB8AC3E}">
        <p14:creationId xmlns:p14="http://schemas.microsoft.com/office/powerpoint/2010/main" val="1856563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2634678208"/>
              </p:ext>
            </p:extLst>
          </p:nvPr>
        </p:nvGraphicFramePr>
        <p:xfrm>
          <a:off x="3716111" y="200025"/>
          <a:ext cx="1122589" cy="428625"/>
        </p:xfrm>
        <a:graphic>
          <a:graphicData uri="http://schemas.openxmlformats.org/presentationml/2006/ole">
            <mc:AlternateContent xmlns:mc="http://schemas.openxmlformats.org/markup-compatibility/2006">
              <mc:Choice xmlns:v="urn:schemas-microsoft-com:vml" Requires="v">
                <p:oleObj r:id="rId2" imgW="520474" imgH="203112" progId="Equation.3">
                  <p:embed/>
                </p:oleObj>
              </mc:Choice>
              <mc:Fallback>
                <p:oleObj r:id="rId2" imgW="520474" imgH="203112" progId="Equation.3">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6111" y="200025"/>
                        <a:ext cx="1122589" cy="428625"/>
                      </a:xfrm>
                      <a:prstGeom prst="rect">
                        <a:avLst/>
                      </a:prstGeom>
                      <a:noFill/>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68427529"/>
              </p:ext>
            </p:extLst>
          </p:nvPr>
        </p:nvGraphicFramePr>
        <p:xfrm>
          <a:off x="804333" y="219074"/>
          <a:ext cx="1754868" cy="504825"/>
        </p:xfrm>
        <a:graphic>
          <a:graphicData uri="http://schemas.openxmlformats.org/presentationml/2006/ole">
            <mc:AlternateContent xmlns:mc="http://schemas.openxmlformats.org/markup-compatibility/2006">
              <mc:Choice xmlns:v="urn:schemas-microsoft-com:vml" Requires="v">
                <p:oleObj r:id="rId4" imgW="698197" imgH="203112" progId="Equation.3">
                  <p:embed/>
                </p:oleObj>
              </mc:Choice>
              <mc:Fallback>
                <p:oleObj r:id="rId4" imgW="698197" imgH="203112"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333" y="219074"/>
                        <a:ext cx="1754868" cy="504825"/>
                      </a:xfrm>
                      <a:prstGeom prst="rect">
                        <a:avLst/>
                      </a:prstGeom>
                      <a:noFill/>
                    </p:spPr>
                  </p:pic>
                </p:oleObj>
              </mc:Fallback>
            </mc:AlternateContent>
          </a:graphicData>
        </a:graphic>
      </p:graphicFrame>
      <p:sp>
        <p:nvSpPr>
          <p:cNvPr id="9" name="Rectangle 5"/>
          <p:cNvSpPr>
            <a:spLocks noChangeArrowheads="1"/>
          </p:cNvSpPr>
          <p:nvPr/>
        </p:nvSpPr>
        <p:spPr bwMode="auto">
          <a:xfrm>
            <a:off x="0" y="200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itchFamily="34" charset="0"/>
                <a:ea typeface="Times New Roman" pitchFamily="18"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0" name="Rectangle 6"/>
          <p:cNvSpPr>
            <a:spLocks noChangeArrowheads="1"/>
          </p:cNvSpPr>
          <p:nvPr/>
        </p:nvSpPr>
        <p:spPr bwMode="auto">
          <a:xfrm>
            <a:off x="0" y="400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1" name="Rectangle 7"/>
          <p:cNvSpPr>
            <a:spLocks noChangeArrowheads="1"/>
          </p:cNvSpPr>
          <p:nvPr/>
        </p:nvSpPr>
        <p:spPr bwMode="auto">
          <a:xfrm>
            <a:off x="0" y="790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itchFamily="34" charset="0"/>
                <a:ea typeface="Times New Roman" pitchFamily="18" charset="0"/>
                <a:cs typeface="Arial" pitchFamily="34" charset="0"/>
              </a:rPr>
              <a:t>	</a:t>
            </a:r>
            <a:r>
              <a:rPr kumimoji="0" lang="en-US" altLang="en-US" sz="600" b="0" i="0" u="none" strike="noStrike" cap="none" normalizeH="0" baseline="0">
                <a:ln>
                  <a:noFill/>
                </a:ln>
                <a:solidFill>
                  <a:schemeClr val="tx1"/>
                </a:solidFill>
                <a:effectLst/>
                <a:latin typeface="Arial" pitchFamily="34"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pic>
        <p:nvPicPr>
          <p:cNvPr id="1038" name="Picture 4" descr="pixe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457200"/>
            <a:ext cx="2857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5" descr="pixe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466725"/>
            <a:ext cx="28575" cy="9525"/>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p:cNvSpPr/>
          <p:nvPr/>
        </p:nvSpPr>
        <p:spPr>
          <a:xfrm>
            <a:off x="381000" y="2580363"/>
            <a:ext cx="8915400" cy="584775"/>
          </a:xfrm>
          <a:prstGeom prst="rect">
            <a:avLst/>
          </a:prstGeom>
        </p:spPr>
        <p:txBody>
          <a:bodyPr wrap="square">
            <a:spAutoFit/>
          </a:bodyPr>
          <a:lstStyle/>
          <a:p>
            <a:r>
              <a:rPr lang="en-US" altLang="en-US" sz="1600" dirty="0">
                <a:solidFill>
                  <a:srgbClr val="000000"/>
                </a:solidFill>
                <a:latin typeface="Arial" pitchFamily="34" charset="0"/>
                <a:ea typeface="Times New Roman" pitchFamily="18" charset="0"/>
                <a:cs typeface="Arial" pitchFamily="34" charset="0"/>
              </a:rPr>
              <a:t>(Specific heat of aluminum = 900 J/(</a:t>
            </a:r>
            <a:r>
              <a:rPr lang="en-US" altLang="en-US" sz="1600" dirty="0" err="1">
                <a:solidFill>
                  <a:srgbClr val="000000"/>
                </a:solidFill>
                <a:latin typeface="Arial" pitchFamily="34" charset="0"/>
                <a:ea typeface="Times New Roman" pitchFamily="18" charset="0"/>
                <a:cs typeface="Arial" pitchFamily="34" charset="0"/>
              </a:rPr>
              <a:t>kg.K</a:t>
            </a:r>
            <a:r>
              <a:rPr lang="en-US" altLang="en-US" sz="1600" dirty="0">
                <a:solidFill>
                  <a:srgbClr val="000000"/>
                </a:solidFill>
                <a:latin typeface="Arial" pitchFamily="34" charset="0"/>
                <a:ea typeface="Times New Roman" pitchFamily="18" charset="0"/>
                <a:cs typeface="Arial" pitchFamily="34" charset="0"/>
              </a:rPr>
              <a:t>), Specific heat of water = 4186 J/(</a:t>
            </a:r>
            <a:r>
              <a:rPr lang="en-US" altLang="en-US" sz="1600" dirty="0" err="1">
                <a:solidFill>
                  <a:srgbClr val="000000"/>
                </a:solidFill>
                <a:latin typeface="Arial" pitchFamily="34" charset="0"/>
                <a:ea typeface="Times New Roman" pitchFamily="18" charset="0"/>
                <a:cs typeface="Arial" pitchFamily="34" charset="0"/>
              </a:rPr>
              <a:t>kg.K</a:t>
            </a:r>
            <a:r>
              <a:rPr lang="en-US" altLang="en-US" sz="1600" dirty="0">
                <a:solidFill>
                  <a:srgbClr val="000000"/>
                </a:solidFill>
                <a:latin typeface="Arial" pitchFamily="34" charset="0"/>
                <a:ea typeface="Times New Roman" pitchFamily="18" charset="0"/>
                <a:cs typeface="Arial" pitchFamily="34" charset="0"/>
              </a:rPr>
              <a:t>), and </a:t>
            </a:r>
            <a:br>
              <a:rPr lang="en-US" altLang="en-US" sz="1600" dirty="0">
                <a:solidFill>
                  <a:srgbClr val="000000"/>
                </a:solidFill>
                <a:latin typeface="Arial" pitchFamily="34" charset="0"/>
                <a:ea typeface="Times New Roman" pitchFamily="18" charset="0"/>
                <a:cs typeface="Arial" pitchFamily="34" charset="0"/>
              </a:rPr>
            </a:br>
            <a:r>
              <a:rPr lang="en-US" altLang="en-US" sz="1600" dirty="0">
                <a:solidFill>
                  <a:srgbClr val="000000"/>
                </a:solidFill>
                <a:latin typeface="Arial" pitchFamily="34" charset="0"/>
                <a:ea typeface="Times New Roman" pitchFamily="18" charset="0"/>
                <a:cs typeface="Arial" pitchFamily="34" charset="0"/>
              </a:rPr>
              <a:t>Latent heat of vaporization of water = 2.256 x 10</a:t>
            </a:r>
            <a:r>
              <a:rPr lang="en-US" altLang="en-US" sz="1600" baseline="30000" dirty="0">
                <a:solidFill>
                  <a:srgbClr val="000000"/>
                </a:solidFill>
                <a:latin typeface="Arial" pitchFamily="34" charset="0"/>
                <a:ea typeface="Times New Roman" pitchFamily="18" charset="0"/>
                <a:cs typeface="Arial" pitchFamily="34" charset="0"/>
              </a:rPr>
              <a:t>6</a:t>
            </a:r>
            <a:r>
              <a:rPr lang="en-US" altLang="en-US" sz="1600" dirty="0">
                <a:solidFill>
                  <a:srgbClr val="000000"/>
                </a:solidFill>
                <a:latin typeface="Arial" pitchFamily="34" charset="0"/>
                <a:ea typeface="Times New Roman" pitchFamily="18" charset="0"/>
                <a:cs typeface="Arial" pitchFamily="34" charset="0"/>
              </a:rPr>
              <a:t> J/kg) </a:t>
            </a:r>
            <a:endParaRPr lang="en-US" sz="1600" dirty="0"/>
          </a:p>
        </p:txBody>
      </p:sp>
      <p:pic>
        <p:nvPicPr>
          <p:cNvPr id="1043" name="Picture 4" descr="pixe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2857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5" descr="pixe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9525"/>
            <a:ext cx="28575" cy="9525"/>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21"/>
          <p:cNvSpPr>
            <a:spLocks noChangeArrowheads="1"/>
          </p:cNvSpPr>
          <p:nvPr/>
        </p:nvSpPr>
        <p:spPr bwMode="auto">
          <a:xfrm flipV="1">
            <a:off x="0" y="-362337"/>
            <a:ext cx="86868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itchFamily="34" charset="0"/>
                <a:ea typeface="Times New Roman" pitchFamily="18" charset="0"/>
                <a:cs typeface="Arial" pitchFamily="34" charset="0"/>
              </a:rPr>
              <a:t>×</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 name="Rectangle 1"/>
          <p:cNvSpPr/>
          <p:nvPr/>
        </p:nvSpPr>
        <p:spPr>
          <a:xfrm>
            <a:off x="228600" y="705377"/>
            <a:ext cx="8953500" cy="1569660"/>
          </a:xfrm>
          <a:prstGeom prst="rect">
            <a:avLst/>
          </a:prstGeom>
        </p:spPr>
        <p:txBody>
          <a:bodyPr wrap="square">
            <a:spAutoFit/>
          </a:bodyPr>
          <a:lstStyle/>
          <a:p>
            <a:r>
              <a:rPr lang="en-US" dirty="0"/>
              <a:t>13. (a) How much heat transfer is required to raise the temperature of a 0.750-kg aluminum pot containing 2.50 kg of water from 30.0ºC to the boiling point and then boil away 0.750 kg of water? (b) How long does this take if the rate of heat transfer is 500 W? (1 W = 1 J/s)  </a:t>
            </a:r>
          </a:p>
        </p:txBody>
      </p:sp>
    </p:spTree>
    <p:extLst>
      <p:ext uri="{BB962C8B-B14F-4D97-AF65-F5344CB8AC3E}">
        <p14:creationId xmlns:p14="http://schemas.microsoft.com/office/powerpoint/2010/main" val="788204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6"/>
          <p:cNvSpPr>
            <a:spLocks noGrp="1" noChangeArrowheads="1"/>
          </p:cNvSpPr>
          <p:nvPr>
            <p:ph type="title"/>
          </p:nvPr>
        </p:nvSpPr>
        <p:spPr/>
        <p:txBody>
          <a:bodyPr/>
          <a:lstStyle/>
          <a:p>
            <a:r>
              <a:rPr lang="en-US"/>
              <a:t>phase-change material (PCM) </a:t>
            </a:r>
          </a:p>
        </p:txBody>
      </p:sp>
      <p:pic>
        <p:nvPicPr>
          <p:cNvPr id="19461" name="Picture 5" descr="This highly magnified image shows a fabric that has been coated with microscopic balls of heat-resistant plastic. The balls contain a substance known as a phase-change material, the melting and freezing of which absorbs and releases heat. Clothing made from such fabrics can automatically adjust itself in reaction to your body heat and help maintain a constant temperature next to your skin. (Courtesy Outlast Technologies, Boulder, CO.)"/>
          <p:cNvPicPr>
            <a:picLocks noGrp="1" noChangeAspect="1" noChangeArrowheads="1"/>
          </p:cNvPicPr>
          <p:nvPr>
            <p:ph idx="1"/>
          </p:nvPr>
        </p:nvPicPr>
        <p:blipFill>
          <a:blip r:embed="rId2" cstate="print"/>
          <a:srcRect/>
          <a:stretch>
            <a:fillRect/>
          </a:stretch>
        </p:blipFill>
        <p:spPr>
          <a:xfrm>
            <a:off x="3505200" y="2057400"/>
            <a:ext cx="2286000" cy="1524000"/>
          </a:xfrm>
          <a:noFill/>
          <a:ln/>
        </p:spPr>
      </p:pic>
      <p:sp>
        <p:nvSpPr>
          <p:cNvPr id="19464" name="Text Box 8"/>
          <p:cNvSpPr txBox="1">
            <a:spLocks noChangeArrowheads="1"/>
          </p:cNvSpPr>
          <p:nvPr/>
        </p:nvSpPr>
        <p:spPr bwMode="auto">
          <a:xfrm>
            <a:off x="685800" y="3962400"/>
            <a:ext cx="7924800" cy="2677656"/>
          </a:xfrm>
          <a:prstGeom prst="rect">
            <a:avLst/>
          </a:prstGeom>
          <a:noFill/>
          <a:ln w="9525">
            <a:noFill/>
            <a:miter lim="800000"/>
            <a:headEnd/>
            <a:tailEnd/>
          </a:ln>
          <a:effectLst/>
        </p:spPr>
        <p:txBody>
          <a:bodyPr>
            <a:spAutoFit/>
          </a:bodyPr>
          <a:lstStyle/>
          <a:p>
            <a:pPr>
              <a:spcBef>
                <a:spcPct val="50000"/>
              </a:spcBef>
            </a:pPr>
            <a:r>
              <a:rPr lang="en-US" dirty="0"/>
              <a:t>This highly magnified image shows a fabric that has been coated with microscopic balls of heat-resistant plastic. The balls contain a substance known as a “</a:t>
            </a:r>
            <a:r>
              <a:rPr lang="en-US" dirty="0">
                <a:hlinkClick r:id="rId3"/>
              </a:rPr>
              <a:t>phase-change material</a:t>
            </a:r>
            <a:r>
              <a:rPr lang="en-US" dirty="0"/>
              <a:t>,” the melting and freezing of which absorbs and releases heat. Clothing made from such fabrics can automatically adjust itself in reaction to your body heat and help maintain a constant temperature next to your skin. </a:t>
            </a:r>
          </a:p>
        </p:txBody>
      </p:sp>
    </p:spTree>
    <p:extLst>
      <p:ext uri="{BB962C8B-B14F-4D97-AF65-F5344CB8AC3E}">
        <p14:creationId xmlns:p14="http://schemas.microsoft.com/office/powerpoint/2010/main" val="128731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64">
                                            <p:txEl>
                                              <p:pRg st="0" end="0"/>
                                            </p:txEl>
                                          </p:spTgt>
                                        </p:tgtEl>
                                        <p:attrNameLst>
                                          <p:attrName>style.visibility</p:attrName>
                                        </p:attrNameLst>
                                      </p:cBhvr>
                                      <p:to>
                                        <p:strVal val="visible"/>
                                      </p:to>
                                    </p:set>
                                    <p:animEffect transition="in" filter="fade">
                                      <p:cBhvr>
                                        <p:cTn id="7" dur="2000"/>
                                        <p:tgtEl>
                                          <p:spTgt spid="1946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304800"/>
            <a:ext cx="7772400" cy="1143000"/>
          </a:xfrm>
        </p:spPr>
        <p:txBody>
          <a:bodyPr/>
          <a:lstStyle/>
          <a:p>
            <a:r>
              <a:rPr lang="en-US" b="1">
                <a:solidFill>
                  <a:srgbClr val="009999"/>
                </a:solidFill>
                <a:latin typeface="Arial" charset="0"/>
              </a:rPr>
              <a:t>Heat</a:t>
            </a:r>
          </a:p>
        </p:txBody>
      </p:sp>
      <p:pic>
        <p:nvPicPr>
          <p:cNvPr id="2052" name="Picture 4" descr="fig12_22"/>
          <p:cNvPicPr>
            <a:picLocks noChangeAspect="1" noChangeArrowheads="1"/>
          </p:cNvPicPr>
          <p:nvPr/>
        </p:nvPicPr>
        <p:blipFill>
          <a:blip r:embed="rId2" cstate="print"/>
          <a:srcRect/>
          <a:stretch>
            <a:fillRect/>
          </a:stretch>
        </p:blipFill>
        <p:spPr bwMode="auto">
          <a:xfrm>
            <a:off x="1447800" y="1600200"/>
            <a:ext cx="6080125" cy="3051175"/>
          </a:xfrm>
          <a:prstGeom prst="rect">
            <a:avLst/>
          </a:prstGeom>
          <a:noFill/>
        </p:spPr>
      </p:pic>
      <p:sp>
        <p:nvSpPr>
          <p:cNvPr id="2053" name="Text Box 5"/>
          <p:cNvSpPr txBox="1">
            <a:spLocks noChangeArrowheads="1"/>
          </p:cNvSpPr>
          <p:nvPr/>
        </p:nvSpPr>
        <p:spPr bwMode="auto">
          <a:xfrm>
            <a:off x="914400" y="4876800"/>
            <a:ext cx="7467600" cy="1735138"/>
          </a:xfrm>
          <a:prstGeom prst="rect">
            <a:avLst/>
          </a:prstGeom>
          <a:noFill/>
          <a:ln w="9525">
            <a:noFill/>
            <a:miter lim="800000"/>
            <a:headEnd/>
            <a:tailEnd/>
          </a:ln>
          <a:effectLst/>
        </p:spPr>
        <p:txBody>
          <a:bodyPr>
            <a:spAutoFit/>
          </a:bodyPr>
          <a:lstStyle/>
          <a:p>
            <a:pPr>
              <a:spcBef>
                <a:spcPct val="50000"/>
              </a:spcBef>
            </a:pPr>
            <a:r>
              <a:rPr lang="en-US" dirty="0">
                <a:solidFill>
                  <a:srgbClr val="009900"/>
                </a:solidFill>
              </a:rPr>
              <a:t>Heat</a:t>
            </a:r>
            <a:r>
              <a:rPr lang="en-US" dirty="0"/>
              <a:t> is energy that flows from a higher-temperature object to a lower-temperature object because of the difference in temperatures.</a:t>
            </a:r>
          </a:p>
          <a:p>
            <a:pPr>
              <a:spcBef>
                <a:spcPct val="50000"/>
              </a:spcBef>
            </a:pPr>
            <a:r>
              <a:rPr lang="en-US" b="1" i="1" dirty="0"/>
              <a:t>SI Unit of Heat:</a:t>
            </a:r>
            <a:r>
              <a:rPr lang="en-US" dirty="0"/>
              <a:t> joule (J).</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2000"/>
                                        <p:tgtEl>
                                          <p:spTgt spid="20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53">
                                            <p:txEl>
                                              <p:pRg st="0" end="0"/>
                                            </p:txEl>
                                          </p:spTgt>
                                        </p:tgtEl>
                                        <p:attrNameLst>
                                          <p:attrName>style.visibility</p:attrName>
                                        </p:attrNameLst>
                                      </p:cBhvr>
                                      <p:to>
                                        <p:strVal val="visible"/>
                                      </p:to>
                                    </p:set>
                                    <p:animEffect transition="in" filter="fade">
                                      <p:cBhvr>
                                        <p:cTn id="12" dur="2000"/>
                                        <p:tgtEl>
                                          <p:spTgt spid="205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53">
                                            <p:txEl>
                                              <p:pRg st="1" end="1"/>
                                            </p:txEl>
                                          </p:spTgt>
                                        </p:tgtEl>
                                        <p:attrNameLst>
                                          <p:attrName>style.visibility</p:attrName>
                                        </p:attrNameLst>
                                      </p:cBhvr>
                                      <p:to>
                                        <p:strVal val="visible"/>
                                      </p:to>
                                    </p:set>
                                    <p:animEffect transition="in" filter="fade">
                                      <p:cBhvr>
                                        <p:cTn id="17" dur="2000"/>
                                        <p:tgtEl>
                                          <p:spTgt spid="205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1028"/>
          <p:cNvSpPr txBox="1">
            <a:spLocks noChangeArrowheads="1"/>
          </p:cNvSpPr>
          <p:nvPr/>
        </p:nvSpPr>
        <p:spPr bwMode="auto">
          <a:xfrm>
            <a:off x="457200" y="838200"/>
            <a:ext cx="8001000" cy="5632311"/>
          </a:xfrm>
          <a:prstGeom prst="rect">
            <a:avLst/>
          </a:prstGeom>
          <a:noFill/>
          <a:ln w="9525">
            <a:noFill/>
            <a:miter lim="800000"/>
            <a:headEnd/>
            <a:tailEnd/>
          </a:ln>
          <a:effectLst/>
        </p:spPr>
        <p:txBody>
          <a:bodyPr>
            <a:spAutoFit/>
          </a:bodyPr>
          <a:lstStyle/>
          <a:p>
            <a:pPr>
              <a:spcBef>
                <a:spcPct val="50000"/>
              </a:spcBef>
            </a:pPr>
            <a:r>
              <a:rPr lang="en-US" dirty="0"/>
              <a:t>SI unit for heat is the joule, J.</a:t>
            </a:r>
          </a:p>
          <a:p>
            <a:pPr>
              <a:spcBef>
                <a:spcPct val="50000"/>
              </a:spcBef>
            </a:pPr>
            <a:r>
              <a:rPr lang="en-US" dirty="0"/>
              <a:t>Calorie is another unit for heat. It comes with a lower case and an upper case.</a:t>
            </a:r>
          </a:p>
          <a:p>
            <a:pPr>
              <a:spcBef>
                <a:spcPct val="50000"/>
              </a:spcBef>
            </a:pPr>
            <a:r>
              <a:rPr lang="en-US" dirty="0"/>
              <a:t>Nutritionists use the word “Calorie,” with a capital C, to specify the energy content of foods. For example, a regular 12-oz can of soda has about 140 Calories.  </a:t>
            </a:r>
          </a:p>
          <a:p>
            <a:pPr>
              <a:spcBef>
                <a:spcPct val="50000"/>
              </a:spcBef>
            </a:pPr>
            <a:r>
              <a:rPr lang="en-US" dirty="0"/>
              <a:t>The </a:t>
            </a:r>
            <a:r>
              <a:rPr lang="en-US" dirty="0" err="1"/>
              <a:t>cgs</a:t>
            </a:r>
            <a:r>
              <a:rPr lang="en-US" dirty="0"/>
              <a:t> unit of heat is the calorie, with a lower case. One calorie (1 </a:t>
            </a:r>
            <a:r>
              <a:rPr lang="en-US" dirty="0" err="1"/>
              <a:t>cal</a:t>
            </a:r>
            <a:r>
              <a:rPr lang="en-US" dirty="0"/>
              <a:t>) is defined as the amount of heat needed to raise the temperature of one gram of water by one Celsius degree. </a:t>
            </a:r>
          </a:p>
          <a:p>
            <a:pPr>
              <a:spcBef>
                <a:spcPct val="50000"/>
              </a:spcBef>
            </a:pPr>
            <a:r>
              <a:rPr lang="en-US" dirty="0"/>
              <a:t>1 food Calorie = 1000 calories = 1 kcal</a:t>
            </a:r>
          </a:p>
          <a:p>
            <a:pPr>
              <a:spcBef>
                <a:spcPct val="50000"/>
              </a:spcBef>
            </a:pPr>
            <a:r>
              <a:rPr lang="en-US" dirty="0">
                <a:cs typeface="Times New Roman" pitchFamily="18" charset="0"/>
              </a:rPr>
              <a:t>1 calorie  = 4.186 J. </a:t>
            </a:r>
          </a:p>
          <a:p>
            <a:pPr>
              <a:spcBef>
                <a:spcPct val="50000"/>
              </a:spcBef>
            </a:pPr>
            <a:r>
              <a:rPr lang="en-US" dirty="0">
                <a:cs typeface="Times New Roman" pitchFamily="18" charset="0"/>
              </a:rPr>
              <a:t>British thermal unit, Btu. 1 Btu = 1055 J.</a:t>
            </a:r>
            <a:r>
              <a:rPr lang="en-US" dirty="0"/>
              <a:t> </a:t>
            </a:r>
          </a:p>
        </p:txBody>
      </p:sp>
      <p:sp>
        <p:nvSpPr>
          <p:cNvPr id="12294" name="Text Box 1030"/>
          <p:cNvSpPr txBox="1">
            <a:spLocks noChangeArrowheads="1"/>
          </p:cNvSpPr>
          <p:nvPr/>
        </p:nvSpPr>
        <p:spPr bwMode="auto">
          <a:xfrm>
            <a:off x="609600" y="0"/>
            <a:ext cx="5943600" cy="579438"/>
          </a:xfrm>
          <a:prstGeom prst="rect">
            <a:avLst/>
          </a:prstGeom>
          <a:noFill/>
          <a:ln w="9525">
            <a:noFill/>
            <a:miter lim="800000"/>
            <a:headEnd/>
            <a:tailEnd/>
          </a:ln>
          <a:effectLst/>
        </p:spPr>
        <p:txBody>
          <a:bodyPr>
            <a:spAutoFit/>
          </a:bodyPr>
          <a:lstStyle/>
          <a:p>
            <a:pPr>
              <a:spcBef>
                <a:spcPct val="50000"/>
              </a:spcBef>
            </a:pPr>
            <a:r>
              <a:rPr lang="en-US" sz="3200"/>
              <a:t>Units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animEffect transition="in" filter="fade">
                                      <p:cBhvr>
                                        <p:cTn id="7" dur="2000"/>
                                        <p:tgtEl>
                                          <p:spTgt spid="1229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2">
                                            <p:txEl>
                                              <p:pRg st="1" end="1"/>
                                            </p:txEl>
                                          </p:spTgt>
                                        </p:tgtEl>
                                        <p:attrNameLst>
                                          <p:attrName>style.visibility</p:attrName>
                                        </p:attrNameLst>
                                      </p:cBhvr>
                                      <p:to>
                                        <p:strVal val="visible"/>
                                      </p:to>
                                    </p:set>
                                    <p:animEffect transition="in" filter="fade">
                                      <p:cBhvr>
                                        <p:cTn id="12" dur="2000"/>
                                        <p:tgtEl>
                                          <p:spTgt spid="1229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292">
                                            <p:txEl>
                                              <p:pRg st="2" end="2"/>
                                            </p:txEl>
                                          </p:spTgt>
                                        </p:tgtEl>
                                        <p:attrNameLst>
                                          <p:attrName>style.visibility</p:attrName>
                                        </p:attrNameLst>
                                      </p:cBhvr>
                                      <p:to>
                                        <p:strVal val="visible"/>
                                      </p:to>
                                    </p:set>
                                    <p:animEffect transition="in" filter="fade">
                                      <p:cBhvr>
                                        <p:cTn id="17" dur="2000"/>
                                        <p:tgtEl>
                                          <p:spTgt spid="1229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292">
                                            <p:txEl>
                                              <p:pRg st="3" end="3"/>
                                            </p:txEl>
                                          </p:spTgt>
                                        </p:tgtEl>
                                        <p:attrNameLst>
                                          <p:attrName>style.visibility</p:attrName>
                                        </p:attrNameLst>
                                      </p:cBhvr>
                                      <p:to>
                                        <p:strVal val="visible"/>
                                      </p:to>
                                    </p:set>
                                    <p:animEffect transition="in" filter="fade">
                                      <p:cBhvr>
                                        <p:cTn id="22" dur="2000"/>
                                        <p:tgtEl>
                                          <p:spTgt spid="1229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292">
                                            <p:txEl>
                                              <p:pRg st="4" end="4"/>
                                            </p:txEl>
                                          </p:spTgt>
                                        </p:tgtEl>
                                        <p:attrNameLst>
                                          <p:attrName>style.visibility</p:attrName>
                                        </p:attrNameLst>
                                      </p:cBhvr>
                                      <p:to>
                                        <p:strVal val="visible"/>
                                      </p:to>
                                    </p:set>
                                    <p:animEffect transition="in" filter="fade">
                                      <p:cBhvr>
                                        <p:cTn id="27" dur="2000"/>
                                        <p:tgtEl>
                                          <p:spTgt spid="1229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292">
                                            <p:txEl>
                                              <p:pRg st="5" end="5"/>
                                            </p:txEl>
                                          </p:spTgt>
                                        </p:tgtEl>
                                        <p:attrNameLst>
                                          <p:attrName>style.visibility</p:attrName>
                                        </p:attrNameLst>
                                      </p:cBhvr>
                                      <p:to>
                                        <p:strVal val="visible"/>
                                      </p:to>
                                    </p:set>
                                    <p:animEffect transition="in" filter="fade">
                                      <p:cBhvr>
                                        <p:cTn id="32" dur="2000"/>
                                        <p:tgtEl>
                                          <p:spTgt spid="1229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292">
                                            <p:txEl>
                                              <p:pRg st="6" end="6"/>
                                            </p:txEl>
                                          </p:spTgt>
                                        </p:tgtEl>
                                        <p:attrNameLst>
                                          <p:attrName>style.visibility</p:attrName>
                                        </p:attrNameLst>
                                      </p:cBhvr>
                                      <p:to>
                                        <p:strVal val="visible"/>
                                      </p:to>
                                    </p:set>
                                    <p:animEffect transition="in" filter="fade">
                                      <p:cBhvr>
                                        <p:cTn id="37" dur="2000"/>
                                        <p:tgtEl>
                                          <p:spTgt spid="1229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b="1" dirty="0">
                <a:solidFill>
                  <a:srgbClr val="009999"/>
                </a:solidFill>
                <a:latin typeface="Arial" charset="0"/>
                <a:cs typeface="Arial" charset="0"/>
              </a:rPr>
              <a:t>14.2 Specific Heat Capacity</a:t>
            </a:r>
          </a:p>
        </p:txBody>
      </p:sp>
      <p:sp>
        <p:nvSpPr>
          <p:cNvPr id="10244" name="Text Box 4"/>
          <p:cNvSpPr txBox="1">
            <a:spLocks noChangeArrowheads="1"/>
          </p:cNvSpPr>
          <p:nvPr/>
        </p:nvSpPr>
        <p:spPr bwMode="auto">
          <a:xfrm>
            <a:off x="762000" y="2201863"/>
            <a:ext cx="7696200" cy="822325"/>
          </a:xfrm>
          <a:prstGeom prst="rect">
            <a:avLst/>
          </a:prstGeom>
          <a:noFill/>
          <a:ln w="9525">
            <a:noFill/>
            <a:miter lim="800000"/>
            <a:headEnd/>
            <a:tailEnd/>
          </a:ln>
          <a:effectLst/>
        </p:spPr>
        <p:txBody>
          <a:bodyPr>
            <a:spAutoFit/>
          </a:bodyPr>
          <a:lstStyle/>
          <a:p>
            <a:pPr>
              <a:spcBef>
                <a:spcPct val="50000"/>
              </a:spcBef>
            </a:pPr>
            <a:r>
              <a:rPr lang="en-US" dirty="0"/>
              <a:t>The </a:t>
            </a:r>
            <a:r>
              <a:rPr lang="en-US" dirty="0">
                <a:solidFill>
                  <a:srgbClr val="009900"/>
                </a:solidFill>
              </a:rPr>
              <a:t>heat</a:t>
            </a:r>
            <a:r>
              <a:rPr lang="en-US" dirty="0"/>
              <a:t> </a:t>
            </a:r>
            <a:r>
              <a:rPr lang="en-US" i="1" dirty="0"/>
              <a:t>Q</a:t>
            </a:r>
            <a:r>
              <a:rPr lang="en-US" dirty="0"/>
              <a:t> that must be supplied or removed to change the </a:t>
            </a:r>
            <a:r>
              <a:rPr lang="en-US" dirty="0">
                <a:solidFill>
                  <a:srgbClr val="009900"/>
                </a:solidFill>
              </a:rPr>
              <a:t>temperature</a:t>
            </a:r>
            <a:r>
              <a:rPr lang="en-US" dirty="0"/>
              <a:t> of a substance of </a:t>
            </a:r>
            <a:r>
              <a:rPr lang="en-US" dirty="0">
                <a:solidFill>
                  <a:srgbClr val="009900"/>
                </a:solidFill>
              </a:rPr>
              <a:t>mass</a:t>
            </a:r>
            <a:r>
              <a:rPr lang="en-US" dirty="0"/>
              <a:t> m by an amount </a:t>
            </a:r>
            <a:r>
              <a:rPr lang="en-US" dirty="0">
                <a:latin typeface="Symbol" pitchFamily="18" charset="2"/>
              </a:rPr>
              <a:t>D</a:t>
            </a:r>
            <a:r>
              <a:rPr lang="en-US" i="1" dirty="0"/>
              <a:t>T</a:t>
            </a:r>
            <a:r>
              <a:rPr lang="en-US" dirty="0"/>
              <a:t> is,</a:t>
            </a:r>
          </a:p>
        </p:txBody>
      </p:sp>
      <p:sp>
        <p:nvSpPr>
          <p:cNvPr id="10254" name="Text Box 14"/>
          <p:cNvSpPr txBox="1">
            <a:spLocks noChangeArrowheads="1"/>
          </p:cNvSpPr>
          <p:nvPr/>
        </p:nvSpPr>
        <p:spPr bwMode="auto">
          <a:xfrm>
            <a:off x="762000" y="4335463"/>
            <a:ext cx="7239000" cy="2100262"/>
          </a:xfrm>
          <a:prstGeom prst="rect">
            <a:avLst/>
          </a:prstGeom>
          <a:noFill/>
          <a:ln w="9525">
            <a:noFill/>
            <a:miter lim="800000"/>
            <a:headEnd/>
            <a:tailEnd/>
          </a:ln>
          <a:effectLst/>
        </p:spPr>
        <p:txBody>
          <a:bodyPr>
            <a:spAutoFit/>
          </a:bodyPr>
          <a:lstStyle/>
          <a:p>
            <a:pPr>
              <a:spcBef>
                <a:spcPct val="50000"/>
              </a:spcBef>
            </a:pPr>
            <a:r>
              <a:rPr lang="en-US" dirty="0"/>
              <a:t>where </a:t>
            </a:r>
            <a:r>
              <a:rPr lang="en-US" i="1" dirty="0"/>
              <a:t>c</a:t>
            </a:r>
            <a:r>
              <a:rPr lang="en-US" dirty="0"/>
              <a:t> is the </a:t>
            </a:r>
            <a:r>
              <a:rPr lang="en-US" dirty="0">
                <a:solidFill>
                  <a:srgbClr val="009900"/>
                </a:solidFill>
              </a:rPr>
              <a:t>specific heat</a:t>
            </a:r>
            <a:r>
              <a:rPr lang="en-US" dirty="0"/>
              <a:t> capacity of the substance.</a:t>
            </a:r>
          </a:p>
          <a:p>
            <a:pPr>
              <a:spcBef>
                <a:spcPct val="50000"/>
              </a:spcBef>
            </a:pPr>
            <a:r>
              <a:rPr lang="en-US" b="1" i="1" dirty="0"/>
              <a:t>Unit for Specific Heat Capacity:</a:t>
            </a:r>
            <a:r>
              <a:rPr lang="en-US" dirty="0"/>
              <a:t> </a:t>
            </a:r>
          </a:p>
          <a:p>
            <a:pPr>
              <a:spcBef>
                <a:spcPct val="50000"/>
              </a:spcBef>
            </a:pPr>
            <a:r>
              <a:rPr lang="en-US" dirty="0"/>
              <a:t>	SI:	J/(kg · C°)</a:t>
            </a:r>
          </a:p>
          <a:p>
            <a:pPr>
              <a:spcBef>
                <a:spcPct val="50000"/>
              </a:spcBef>
            </a:pPr>
            <a:r>
              <a:rPr lang="en-US" dirty="0"/>
              <a:t>	</a:t>
            </a:r>
            <a:r>
              <a:rPr lang="en-US" dirty="0" err="1"/>
              <a:t>cgs</a:t>
            </a:r>
            <a:r>
              <a:rPr lang="en-US" dirty="0"/>
              <a:t>:	cal/(g. C°)</a:t>
            </a:r>
          </a:p>
        </p:txBody>
      </p:sp>
      <p:graphicFrame>
        <p:nvGraphicFramePr>
          <p:cNvPr id="6" name="Object 5"/>
          <p:cNvGraphicFramePr>
            <a:graphicFrameLocks noChangeAspect="1"/>
          </p:cNvGraphicFramePr>
          <p:nvPr>
            <p:extLst>
              <p:ext uri="{D42A27DB-BD31-4B8C-83A1-F6EECF244321}">
                <p14:modId xmlns:p14="http://schemas.microsoft.com/office/powerpoint/2010/main" val="3794389849"/>
              </p:ext>
            </p:extLst>
          </p:nvPr>
        </p:nvGraphicFramePr>
        <p:xfrm>
          <a:off x="3048000" y="3352800"/>
          <a:ext cx="2383972" cy="685800"/>
        </p:xfrm>
        <a:graphic>
          <a:graphicData uri="http://schemas.openxmlformats.org/presentationml/2006/ole">
            <mc:AlternateContent xmlns:mc="http://schemas.openxmlformats.org/markup-compatibility/2006">
              <mc:Choice xmlns:v="urn:schemas-microsoft-com:vml" Requires="v">
                <p:oleObj r:id="rId2" imgW="698197" imgH="203112" progId="Equation.3">
                  <p:embed/>
                </p:oleObj>
              </mc:Choice>
              <mc:Fallback>
                <p:oleObj r:id="rId2" imgW="698197" imgH="203112" progId="Equation.3">
                  <p:embed/>
                  <p:pic>
                    <p:nvPicPr>
                      <p:cNvPr id="5"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3352800"/>
                        <a:ext cx="2383972" cy="685800"/>
                      </a:xfrm>
                      <a:prstGeom prst="rect">
                        <a:avLst/>
                      </a:prstGeom>
                      <a:no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4">
                                            <p:txEl>
                                              <p:pRg st="0" end="0"/>
                                            </p:txEl>
                                          </p:spTgt>
                                        </p:tgtEl>
                                        <p:attrNameLst>
                                          <p:attrName>style.visibility</p:attrName>
                                        </p:attrNameLst>
                                      </p:cBhvr>
                                      <p:to>
                                        <p:strVal val="visible"/>
                                      </p:to>
                                    </p:set>
                                    <p:animEffect transition="in" filter="fade">
                                      <p:cBhvr>
                                        <p:cTn id="7" dur="2000"/>
                                        <p:tgtEl>
                                          <p:spTgt spid="1024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254">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0254">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254">
                                            <p:txEl>
                                              <p:pRg st="2" end="2"/>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0254">
                                            <p:txEl>
                                              <p:pRg st="3" end="3"/>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0254">
                                            <p:txEl>
                                              <p:pRg st="0" end="0"/>
                                            </p:txEl>
                                          </p:spTgt>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10254">
                                            <p:txEl>
                                              <p:pRg st="1" end="1"/>
                                            </p:txEl>
                                          </p:spTgt>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10254">
                                            <p:txEl>
                                              <p:pRg st="2" end="2"/>
                                            </p:txEl>
                                          </p:spTgt>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1025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build="p"/>
      <p:bldP spid="1025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62" name="Group 46"/>
          <p:cNvGrpSpPr>
            <a:grpSpLocks/>
          </p:cNvGrpSpPr>
          <p:nvPr/>
        </p:nvGrpSpPr>
        <p:grpSpPr bwMode="auto">
          <a:xfrm>
            <a:off x="685801" y="76200"/>
            <a:ext cx="6629399" cy="6781800"/>
            <a:chOff x="36" y="538"/>
            <a:chExt cx="5447" cy="4896"/>
          </a:xfrm>
        </p:grpSpPr>
        <p:sp>
          <p:nvSpPr>
            <p:cNvPr id="9225" name="Rectangle 9"/>
            <p:cNvSpPr>
              <a:spLocks noChangeArrowheads="1"/>
            </p:cNvSpPr>
            <p:nvPr/>
          </p:nvSpPr>
          <p:spPr bwMode="auto">
            <a:xfrm>
              <a:off x="36" y="538"/>
              <a:ext cx="2426" cy="288"/>
            </a:xfrm>
            <a:prstGeom prst="rect">
              <a:avLst/>
            </a:prstGeom>
            <a:noFill/>
            <a:ln w="9525">
              <a:noFill/>
              <a:miter lim="800000"/>
              <a:headEnd/>
              <a:tailEnd/>
            </a:ln>
            <a:effectLst/>
          </p:spPr>
          <p:txBody>
            <a:bodyPr anchor="ctr"/>
            <a:lstStyle/>
            <a:p>
              <a:r>
                <a:rPr lang="en-US"/>
                <a:t>Substance</a:t>
              </a:r>
            </a:p>
          </p:txBody>
        </p:sp>
        <p:sp>
          <p:nvSpPr>
            <p:cNvPr id="9226" name="Rectangle 10"/>
            <p:cNvSpPr>
              <a:spLocks noChangeArrowheads="1"/>
            </p:cNvSpPr>
            <p:nvPr/>
          </p:nvSpPr>
          <p:spPr bwMode="auto">
            <a:xfrm>
              <a:off x="1787" y="538"/>
              <a:ext cx="3696" cy="288"/>
            </a:xfrm>
            <a:prstGeom prst="rect">
              <a:avLst/>
            </a:prstGeom>
            <a:noFill/>
            <a:ln w="9525">
              <a:noFill/>
              <a:miter lim="800000"/>
              <a:headEnd/>
              <a:tailEnd/>
            </a:ln>
            <a:effectLst/>
          </p:spPr>
          <p:txBody>
            <a:bodyPr anchor="ctr"/>
            <a:lstStyle/>
            <a:p>
              <a:pPr algn="ctr"/>
              <a:r>
                <a:rPr lang="en-US" sz="2000" dirty="0"/>
                <a:t>Specific Heat Capacity, </a:t>
              </a:r>
              <a:r>
                <a:rPr lang="en-US" sz="2000" i="1" dirty="0"/>
                <a:t>c</a:t>
              </a:r>
              <a:r>
                <a:rPr lang="en-US" sz="2000" dirty="0"/>
                <a:t>, J/(kg · C°)</a:t>
              </a:r>
              <a:r>
                <a:rPr lang="en-US" sz="2000" baseline="30000" dirty="0">
                  <a:solidFill>
                    <a:srgbClr val="009999"/>
                  </a:solidFill>
                </a:rPr>
                <a:t>b</a:t>
              </a:r>
              <a:endParaRPr lang="en-US" sz="2000" dirty="0"/>
            </a:p>
          </p:txBody>
        </p:sp>
        <p:sp>
          <p:nvSpPr>
            <p:cNvPr id="9229" name="Rectangle 13"/>
            <p:cNvSpPr>
              <a:spLocks noChangeArrowheads="1"/>
            </p:cNvSpPr>
            <p:nvPr/>
          </p:nvSpPr>
          <p:spPr bwMode="auto">
            <a:xfrm>
              <a:off x="36" y="1114"/>
              <a:ext cx="2426" cy="288"/>
            </a:xfrm>
            <a:prstGeom prst="rect">
              <a:avLst/>
            </a:prstGeom>
            <a:noFill/>
            <a:ln w="9525">
              <a:noFill/>
              <a:miter lim="800000"/>
              <a:headEnd/>
              <a:tailEnd/>
            </a:ln>
            <a:effectLst/>
          </p:spPr>
          <p:txBody>
            <a:bodyPr anchor="ctr"/>
            <a:lstStyle/>
            <a:p>
              <a:r>
                <a:rPr lang="en-US" b="1" i="1"/>
                <a:t>Solids</a:t>
              </a:r>
              <a:endParaRPr lang="en-US"/>
            </a:p>
          </p:txBody>
        </p:sp>
        <p:sp>
          <p:nvSpPr>
            <p:cNvPr id="9230" name="Rectangle 14"/>
            <p:cNvSpPr>
              <a:spLocks noChangeArrowheads="1"/>
            </p:cNvSpPr>
            <p:nvPr/>
          </p:nvSpPr>
          <p:spPr bwMode="auto">
            <a:xfrm>
              <a:off x="2462" y="1114"/>
              <a:ext cx="3021" cy="288"/>
            </a:xfrm>
            <a:prstGeom prst="rect">
              <a:avLst/>
            </a:prstGeom>
            <a:noFill/>
            <a:ln w="9525">
              <a:noFill/>
              <a:miter lim="800000"/>
              <a:headEnd/>
              <a:tailEnd/>
            </a:ln>
            <a:effectLst/>
          </p:spPr>
          <p:txBody>
            <a:bodyPr>
              <a:spAutoFit/>
            </a:bodyPr>
            <a:lstStyle/>
            <a:p>
              <a:endParaRPr lang="en-US"/>
            </a:p>
          </p:txBody>
        </p:sp>
        <p:sp>
          <p:nvSpPr>
            <p:cNvPr id="9231" name="Rectangle 15"/>
            <p:cNvSpPr>
              <a:spLocks noChangeArrowheads="1"/>
            </p:cNvSpPr>
            <p:nvPr/>
          </p:nvSpPr>
          <p:spPr bwMode="auto">
            <a:xfrm>
              <a:off x="36" y="1402"/>
              <a:ext cx="2426" cy="288"/>
            </a:xfrm>
            <a:prstGeom prst="rect">
              <a:avLst/>
            </a:prstGeom>
            <a:noFill/>
            <a:ln w="9525">
              <a:noFill/>
              <a:miter lim="800000"/>
              <a:headEnd/>
              <a:tailEnd/>
            </a:ln>
            <a:effectLst/>
          </p:spPr>
          <p:txBody>
            <a:bodyPr anchor="ctr"/>
            <a:lstStyle/>
            <a:p>
              <a:r>
                <a:rPr lang="en-US"/>
                <a:t>Aluminum</a:t>
              </a:r>
            </a:p>
          </p:txBody>
        </p:sp>
        <p:sp>
          <p:nvSpPr>
            <p:cNvPr id="9232" name="Rectangle 16"/>
            <p:cNvSpPr>
              <a:spLocks noChangeArrowheads="1"/>
            </p:cNvSpPr>
            <p:nvPr/>
          </p:nvSpPr>
          <p:spPr bwMode="auto">
            <a:xfrm>
              <a:off x="2462" y="1402"/>
              <a:ext cx="3021" cy="288"/>
            </a:xfrm>
            <a:prstGeom prst="rect">
              <a:avLst/>
            </a:prstGeom>
            <a:noFill/>
            <a:ln w="9525">
              <a:noFill/>
              <a:miter lim="800000"/>
              <a:headEnd/>
              <a:tailEnd/>
            </a:ln>
            <a:effectLst/>
          </p:spPr>
          <p:txBody>
            <a:bodyPr anchor="ctr"/>
            <a:lstStyle/>
            <a:p>
              <a:pPr algn="ctr"/>
              <a:r>
                <a:rPr lang="en-US"/>
                <a:t>9.00 × 10</a:t>
              </a:r>
              <a:r>
                <a:rPr lang="en-US" baseline="30000"/>
                <a:t>2</a:t>
              </a:r>
              <a:endParaRPr lang="en-US"/>
            </a:p>
          </p:txBody>
        </p:sp>
        <p:sp>
          <p:nvSpPr>
            <p:cNvPr id="9233" name="Rectangle 17"/>
            <p:cNvSpPr>
              <a:spLocks noChangeArrowheads="1"/>
            </p:cNvSpPr>
            <p:nvPr/>
          </p:nvSpPr>
          <p:spPr bwMode="auto">
            <a:xfrm>
              <a:off x="36" y="1690"/>
              <a:ext cx="2426" cy="288"/>
            </a:xfrm>
            <a:prstGeom prst="rect">
              <a:avLst/>
            </a:prstGeom>
            <a:noFill/>
            <a:ln w="9525">
              <a:noFill/>
              <a:miter lim="800000"/>
              <a:headEnd/>
              <a:tailEnd/>
            </a:ln>
            <a:effectLst/>
          </p:spPr>
          <p:txBody>
            <a:bodyPr anchor="ctr"/>
            <a:lstStyle/>
            <a:p>
              <a:r>
                <a:rPr lang="en-US"/>
                <a:t>Copper</a:t>
              </a:r>
            </a:p>
          </p:txBody>
        </p:sp>
        <p:sp>
          <p:nvSpPr>
            <p:cNvPr id="9234" name="Rectangle 18"/>
            <p:cNvSpPr>
              <a:spLocks noChangeArrowheads="1"/>
            </p:cNvSpPr>
            <p:nvPr/>
          </p:nvSpPr>
          <p:spPr bwMode="auto">
            <a:xfrm>
              <a:off x="2462" y="1690"/>
              <a:ext cx="3021" cy="288"/>
            </a:xfrm>
            <a:prstGeom prst="rect">
              <a:avLst/>
            </a:prstGeom>
            <a:noFill/>
            <a:ln w="9525">
              <a:noFill/>
              <a:miter lim="800000"/>
              <a:headEnd/>
              <a:tailEnd/>
            </a:ln>
            <a:effectLst/>
          </p:spPr>
          <p:txBody>
            <a:bodyPr anchor="ctr"/>
            <a:lstStyle/>
            <a:p>
              <a:pPr algn="ctr"/>
              <a:r>
                <a:rPr lang="en-US"/>
                <a:t>387</a:t>
              </a:r>
            </a:p>
          </p:txBody>
        </p:sp>
        <p:sp>
          <p:nvSpPr>
            <p:cNvPr id="9235" name="Rectangle 19"/>
            <p:cNvSpPr>
              <a:spLocks noChangeArrowheads="1"/>
            </p:cNvSpPr>
            <p:nvPr/>
          </p:nvSpPr>
          <p:spPr bwMode="auto">
            <a:xfrm>
              <a:off x="36" y="1978"/>
              <a:ext cx="2426" cy="288"/>
            </a:xfrm>
            <a:prstGeom prst="rect">
              <a:avLst/>
            </a:prstGeom>
            <a:noFill/>
            <a:ln w="9525">
              <a:noFill/>
              <a:miter lim="800000"/>
              <a:headEnd/>
              <a:tailEnd/>
            </a:ln>
            <a:effectLst/>
          </p:spPr>
          <p:txBody>
            <a:bodyPr anchor="ctr"/>
            <a:lstStyle/>
            <a:p>
              <a:r>
                <a:rPr lang="en-US"/>
                <a:t>Glass (common)</a:t>
              </a:r>
            </a:p>
          </p:txBody>
        </p:sp>
        <p:sp>
          <p:nvSpPr>
            <p:cNvPr id="9236" name="Rectangle 20"/>
            <p:cNvSpPr>
              <a:spLocks noChangeArrowheads="1"/>
            </p:cNvSpPr>
            <p:nvPr/>
          </p:nvSpPr>
          <p:spPr bwMode="auto">
            <a:xfrm>
              <a:off x="2462" y="1978"/>
              <a:ext cx="3021" cy="288"/>
            </a:xfrm>
            <a:prstGeom prst="rect">
              <a:avLst/>
            </a:prstGeom>
            <a:noFill/>
            <a:ln w="9525">
              <a:noFill/>
              <a:miter lim="800000"/>
              <a:headEnd/>
              <a:tailEnd/>
            </a:ln>
            <a:effectLst/>
          </p:spPr>
          <p:txBody>
            <a:bodyPr anchor="ctr"/>
            <a:lstStyle/>
            <a:p>
              <a:pPr algn="ctr"/>
              <a:r>
                <a:rPr lang="en-US"/>
                <a:t>840</a:t>
              </a:r>
            </a:p>
          </p:txBody>
        </p:sp>
        <p:sp>
          <p:nvSpPr>
            <p:cNvPr id="9237" name="Rectangle 21"/>
            <p:cNvSpPr>
              <a:spLocks noChangeArrowheads="1"/>
            </p:cNvSpPr>
            <p:nvPr/>
          </p:nvSpPr>
          <p:spPr bwMode="auto">
            <a:xfrm>
              <a:off x="36" y="2266"/>
              <a:ext cx="2426" cy="288"/>
            </a:xfrm>
            <a:prstGeom prst="rect">
              <a:avLst/>
            </a:prstGeom>
            <a:noFill/>
            <a:ln w="9525">
              <a:noFill/>
              <a:miter lim="800000"/>
              <a:headEnd/>
              <a:tailEnd/>
            </a:ln>
            <a:effectLst/>
          </p:spPr>
          <p:txBody>
            <a:bodyPr anchor="ctr"/>
            <a:lstStyle/>
            <a:p>
              <a:r>
                <a:rPr lang="en-US" dirty="0"/>
                <a:t>Human body (37 °C)</a:t>
              </a:r>
            </a:p>
          </p:txBody>
        </p:sp>
        <p:sp>
          <p:nvSpPr>
            <p:cNvPr id="9238" name="Rectangle 22"/>
            <p:cNvSpPr>
              <a:spLocks noChangeArrowheads="1"/>
            </p:cNvSpPr>
            <p:nvPr/>
          </p:nvSpPr>
          <p:spPr bwMode="auto">
            <a:xfrm>
              <a:off x="2462" y="2266"/>
              <a:ext cx="3021" cy="288"/>
            </a:xfrm>
            <a:prstGeom prst="rect">
              <a:avLst/>
            </a:prstGeom>
            <a:noFill/>
            <a:ln w="9525">
              <a:noFill/>
              <a:miter lim="800000"/>
              <a:headEnd/>
              <a:tailEnd/>
            </a:ln>
            <a:effectLst/>
          </p:spPr>
          <p:txBody>
            <a:bodyPr anchor="ctr"/>
            <a:lstStyle/>
            <a:p>
              <a:pPr algn="ctr"/>
              <a:r>
                <a:rPr lang="en-US" dirty="0"/>
                <a:t>3500</a:t>
              </a:r>
            </a:p>
          </p:txBody>
        </p:sp>
        <p:sp>
          <p:nvSpPr>
            <p:cNvPr id="9239" name="Rectangle 23"/>
            <p:cNvSpPr>
              <a:spLocks noChangeArrowheads="1"/>
            </p:cNvSpPr>
            <p:nvPr/>
          </p:nvSpPr>
          <p:spPr bwMode="auto">
            <a:xfrm>
              <a:off x="36" y="2554"/>
              <a:ext cx="2426" cy="288"/>
            </a:xfrm>
            <a:prstGeom prst="rect">
              <a:avLst/>
            </a:prstGeom>
            <a:noFill/>
            <a:ln w="9525">
              <a:noFill/>
              <a:miter lim="800000"/>
              <a:headEnd/>
              <a:tailEnd/>
            </a:ln>
            <a:effectLst/>
          </p:spPr>
          <p:txBody>
            <a:bodyPr anchor="ctr"/>
            <a:lstStyle/>
            <a:p>
              <a:r>
                <a:rPr lang="en-US" dirty="0"/>
                <a:t>Ice (-15 °C)</a:t>
              </a:r>
            </a:p>
          </p:txBody>
        </p:sp>
        <p:sp>
          <p:nvSpPr>
            <p:cNvPr id="9240" name="Rectangle 24"/>
            <p:cNvSpPr>
              <a:spLocks noChangeArrowheads="1"/>
            </p:cNvSpPr>
            <p:nvPr/>
          </p:nvSpPr>
          <p:spPr bwMode="auto">
            <a:xfrm>
              <a:off x="2462" y="2554"/>
              <a:ext cx="3021" cy="288"/>
            </a:xfrm>
            <a:prstGeom prst="rect">
              <a:avLst/>
            </a:prstGeom>
            <a:noFill/>
            <a:ln w="9525">
              <a:noFill/>
              <a:miter lim="800000"/>
              <a:headEnd/>
              <a:tailEnd/>
            </a:ln>
            <a:effectLst/>
          </p:spPr>
          <p:txBody>
            <a:bodyPr anchor="ctr"/>
            <a:lstStyle/>
            <a:p>
              <a:pPr algn="ctr"/>
              <a:r>
                <a:rPr lang="en-US"/>
                <a:t>2.00 × 10</a:t>
              </a:r>
              <a:r>
                <a:rPr lang="en-US" baseline="30000"/>
                <a:t>3</a:t>
              </a:r>
              <a:endParaRPr lang="en-US"/>
            </a:p>
          </p:txBody>
        </p:sp>
        <p:sp>
          <p:nvSpPr>
            <p:cNvPr id="9241" name="Rectangle 25"/>
            <p:cNvSpPr>
              <a:spLocks noChangeArrowheads="1"/>
            </p:cNvSpPr>
            <p:nvPr/>
          </p:nvSpPr>
          <p:spPr bwMode="auto">
            <a:xfrm>
              <a:off x="36" y="2842"/>
              <a:ext cx="2426" cy="288"/>
            </a:xfrm>
            <a:prstGeom prst="rect">
              <a:avLst/>
            </a:prstGeom>
            <a:noFill/>
            <a:ln w="9525">
              <a:noFill/>
              <a:miter lim="800000"/>
              <a:headEnd/>
              <a:tailEnd/>
            </a:ln>
            <a:effectLst/>
          </p:spPr>
          <p:txBody>
            <a:bodyPr anchor="ctr"/>
            <a:lstStyle/>
            <a:p>
              <a:r>
                <a:rPr lang="en-US"/>
                <a:t>Iron or steel</a:t>
              </a:r>
            </a:p>
          </p:txBody>
        </p:sp>
        <p:sp>
          <p:nvSpPr>
            <p:cNvPr id="9242" name="Rectangle 26"/>
            <p:cNvSpPr>
              <a:spLocks noChangeArrowheads="1"/>
            </p:cNvSpPr>
            <p:nvPr/>
          </p:nvSpPr>
          <p:spPr bwMode="auto">
            <a:xfrm>
              <a:off x="2462" y="2842"/>
              <a:ext cx="3021" cy="288"/>
            </a:xfrm>
            <a:prstGeom prst="rect">
              <a:avLst/>
            </a:prstGeom>
            <a:noFill/>
            <a:ln w="9525">
              <a:noFill/>
              <a:miter lim="800000"/>
              <a:headEnd/>
              <a:tailEnd/>
            </a:ln>
            <a:effectLst/>
          </p:spPr>
          <p:txBody>
            <a:bodyPr anchor="ctr"/>
            <a:lstStyle/>
            <a:p>
              <a:pPr algn="ctr"/>
              <a:r>
                <a:rPr lang="en-US"/>
                <a:t>452</a:t>
              </a:r>
            </a:p>
          </p:txBody>
        </p:sp>
        <p:sp>
          <p:nvSpPr>
            <p:cNvPr id="9243" name="Rectangle 27"/>
            <p:cNvSpPr>
              <a:spLocks noChangeArrowheads="1"/>
            </p:cNvSpPr>
            <p:nvPr/>
          </p:nvSpPr>
          <p:spPr bwMode="auto">
            <a:xfrm>
              <a:off x="36" y="3130"/>
              <a:ext cx="2426" cy="288"/>
            </a:xfrm>
            <a:prstGeom prst="rect">
              <a:avLst/>
            </a:prstGeom>
            <a:noFill/>
            <a:ln w="9525">
              <a:noFill/>
              <a:miter lim="800000"/>
              <a:headEnd/>
              <a:tailEnd/>
            </a:ln>
            <a:effectLst/>
          </p:spPr>
          <p:txBody>
            <a:bodyPr anchor="ctr"/>
            <a:lstStyle/>
            <a:p>
              <a:r>
                <a:rPr lang="en-US"/>
                <a:t>Lead</a:t>
              </a:r>
            </a:p>
          </p:txBody>
        </p:sp>
        <p:sp>
          <p:nvSpPr>
            <p:cNvPr id="9244" name="Rectangle 28"/>
            <p:cNvSpPr>
              <a:spLocks noChangeArrowheads="1"/>
            </p:cNvSpPr>
            <p:nvPr/>
          </p:nvSpPr>
          <p:spPr bwMode="auto">
            <a:xfrm>
              <a:off x="2462" y="3130"/>
              <a:ext cx="3021" cy="288"/>
            </a:xfrm>
            <a:prstGeom prst="rect">
              <a:avLst/>
            </a:prstGeom>
            <a:noFill/>
            <a:ln w="9525">
              <a:noFill/>
              <a:miter lim="800000"/>
              <a:headEnd/>
              <a:tailEnd/>
            </a:ln>
            <a:effectLst/>
          </p:spPr>
          <p:txBody>
            <a:bodyPr anchor="ctr"/>
            <a:lstStyle/>
            <a:p>
              <a:pPr algn="ctr"/>
              <a:r>
                <a:rPr lang="en-US"/>
                <a:t>128</a:t>
              </a:r>
            </a:p>
          </p:txBody>
        </p:sp>
        <p:sp>
          <p:nvSpPr>
            <p:cNvPr id="9245" name="Rectangle 29"/>
            <p:cNvSpPr>
              <a:spLocks noChangeArrowheads="1"/>
            </p:cNvSpPr>
            <p:nvPr/>
          </p:nvSpPr>
          <p:spPr bwMode="auto">
            <a:xfrm>
              <a:off x="36" y="3418"/>
              <a:ext cx="2426" cy="288"/>
            </a:xfrm>
            <a:prstGeom prst="rect">
              <a:avLst/>
            </a:prstGeom>
            <a:noFill/>
            <a:ln w="9525">
              <a:noFill/>
              <a:miter lim="800000"/>
              <a:headEnd/>
              <a:tailEnd/>
            </a:ln>
            <a:effectLst/>
          </p:spPr>
          <p:txBody>
            <a:bodyPr anchor="ctr"/>
            <a:lstStyle/>
            <a:p>
              <a:r>
                <a:rPr lang="en-US"/>
                <a:t>Silver</a:t>
              </a:r>
            </a:p>
          </p:txBody>
        </p:sp>
        <p:sp>
          <p:nvSpPr>
            <p:cNvPr id="9246" name="Rectangle 30"/>
            <p:cNvSpPr>
              <a:spLocks noChangeArrowheads="1"/>
            </p:cNvSpPr>
            <p:nvPr/>
          </p:nvSpPr>
          <p:spPr bwMode="auto">
            <a:xfrm>
              <a:off x="2462" y="3418"/>
              <a:ext cx="3021" cy="288"/>
            </a:xfrm>
            <a:prstGeom prst="rect">
              <a:avLst/>
            </a:prstGeom>
            <a:noFill/>
            <a:ln w="9525">
              <a:noFill/>
              <a:miter lim="800000"/>
              <a:headEnd/>
              <a:tailEnd/>
            </a:ln>
            <a:effectLst/>
          </p:spPr>
          <p:txBody>
            <a:bodyPr anchor="ctr"/>
            <a:lstStyle/>
            <a:p>
              <a:pPr algn="ctr"/>
              <a:r>
                <a:rPr lang="en-US"/>
                <a:t>235</a:t>
              </a:r>
            </a:p>
          </p:txBody>
        </p:sp>
        <p:sp>
          <p:nvSpPr>
            <p:cNvPr id="9247" name="Rectangle 31"/>
            <p:cNvSpPr>
              <a:spLocks noChangeArrowheads="1"/>
            </p:cNvSpPr>
            <p:nvPr/>
          </p:nvSpPr>
          <p:spPr bwMode="auto">
            <a:xfrm>
              <a:off x="36" y="3706"/>
              <a:ext cx="2426" cy="288"/>
            </a:xfrm>
            <a:prstGeom prst="rect">
              <a:avLst/>
            </a:prstGeom>
            <a:noFill/>
            <a:ln w="9525">
              <a:noFill/>
              <a:miter lim="800000"/>
              <a:headEnd/>
              <a:tailEnd/>
            </a:ln>
            <a:effectLst/>
          </p:spPr>
          <p:txBody>
            <a:bodyPr anchor="ctr"/>
            <a:lstStyle/>
            <a:p>
              <a:r>
                <a:rPr lang="en-US" b="1" i="1"/>
                <a:t>Liquids</a:t>
              </a:r>
              <a:endParaRPr lang="en-US"/>
            </a:p>
          </p:txBody>
        </p:sp>
        <p:sp>
          <p:nvSpPr>
            <p:cNvPr id="9248" name="Rectangle 32"/>
            <p:cNvSpPr>
              <a:spLocks noChangeArrowheads="1"/>
            </p:cNvSpPr>
            <p:nvPr/>
          </p:nvSpPr>
          <p:spPr bwMode="auto">
            <a:xfrm>
              <a:off x="2462" y="3706"/>
              <a:ext cx="3021" cy="288"/>
            </a:xfrm>
            <a:prstGeom prst="rect">
              <a:avLst/>
            </a:prstGeom>
            <a:noFill/>
            <a:ln w="9525">
              <a:noFill/>
              <a:miter lim="800000"/>
              <a:headEnd/>
              <a:tailEnd/>
            </a:ln>
            <a:effectLst/>
          </p:spPr>
          <p:txBody>
            <a:bodyPr>
              <a:spAutoFit/>
            </a:bodyPr>
            <a:lstStyle/>
            <a:p>
              <a:endParaRPr lang="en-US"/>
            </a:p>
          </p:txBody>
        </p:sp>
        <p:sp>
          <p:nvSpPr>
            <p:cNvPr id="9249" name="Rectangle 33"/>
            <p:cNvSpPr>
              <a:spLocks noChangeArrowheads="1"/>
            </p:cNvSpPr>
            <p:nvPr/>
          </p:nvSpPr>
          <p:spPr bwMode="auto">
            <a:xfrm>
              <a:off x="5483" y="3706"/>
              <a:ext cx="0" cy="288"/>
            </a:xfrm>
            <a:prstGeom prst="rect">
              <a:avLst/>
            </a:prstGeom>
            <a:noFill/>
            <a:ln w="9525">
              <a:noFill/>
              <a:miter lim="800000"/>
              <a:headEnd/>
              <a:tailEnd/>
            </a:ln>
            <a:effectLst/>
          </p:spPr>
          <p:txBody>
            <a:bodyPr>
              <a:spAutoFit/>
            </a:bodyPr>
            <a:lstStyle/>
            <a:p>
              <a:endParaRPr lang="en-US"/>
            </a:p>
          </p:txBody>
        </p:sp>
        <p:sp>
          <p:nvSpPr>
            <p:cNvPr id="9250" name="Rectangle 34"/>
            <p:cNvSpPr>
              <a:spLocks noChangeArrowheads="1"/>
            </p:cNvSpPr>
            <p:nvPr/>
          </p:nvSpPr>
          <p:spPr bwMode="auto">
            <a:xfrm>
              <a:off x="36" y="3994"/>
              <a:ext cx="2426" cy="288"/>
            </a:xfrm>
            <a:prstGeom prst="rect">
              <a:avLst/>
            </a:prstGeom>
            <a:noFill/>
            <a:ln w="9525">
              <a:noFill/>
              <a:miter lim="800000"/>
              <a:headEnd/>
              <a:tailEnd/>
            </a:ln>
            <a:effectLst/>
          </p:spPr>
          <p:txBody>
            <a:bodyPr anchor="ctr"/>
            <a:lstStyle/>
            <a:p>
              <a:r>
                <a:rPr lang="en-US"/>
                <a:t>Benzene</a:t>
              </a:r>
            </a:p>
          </p:txBody>
        </p:sp>
        <p:sp>
          <p:nvSpPr>
            <p:cNvPr id="9251" name="Rectangle 35"/>
            <p:cNvSpPr>
              <a:spLocks noChangeArrowheads="1"/>
            </p:cNvSpPr>
            <p:nvPr/>
          </p:nvSpPr>
          <p:spPr bwMode="auto">
            <a:xfrm>
              <a:off x="2462" y="3994"/>
              <a:ext cx="3021" cy="288"/>
            </a:xfrm>
            <a:prstGeom prst="rect">
              <a:avLst/>
            </a:prstGeom>
            <a:noFill/>
            <a:ln w="9525">
              <a:noFill/>
              <a:miter lim="800000"/>
              <a:headEnd/>
              <a:tailEnd/>
            </a:ln>
            <a:effectLst/>
          </p:spPr>
          <p:txBody>
            <a:bodyPr anchor="ctr"/>
            <a:lstStyle/>
            <a:p>
              <a:pPr algn="ctr"/>
              <a:r>
                <a:rPr lang="en-US"/>
                <a:t>1740</a:t>
              </a:r>
            </a:p>
          </p:txBody>
        </p:sp>
        <p:sp>
          <p:nvSpPr>
            <p:cNvPr id="9252" name="Rectangle 36"/>
            <p:cNvSpPr>
              <a:spLocks noChangeArrowheads="1"/>
            </p:cNvSpPr>
            <p:nvPr/>
          </p:nvSpPr>
          <p:spPr bwMode="auto">
            <a:xfrm>
              <a:off x="36" y="4282"/>
              <a:ext cx="2426" cy="288"/>
            </a:xfrm>
            <a:prstGeom prst="rect">
              <a:avLst/>
            </a:prstGeom>
            <a:noFill/>
            <a:ln w="9525">
              <a:noFill/>
              <a:miter lim="800000"/>
              <a:headEnd/>
              <a:tailEnd/>
            </a:ln>
            <a:effectLst/>
          </p:spPr>
          <p:txBody>
            <a:bodyPr anchor="ctr"/>
            <a:lstStyle/>
            <a:p>
              <a:r>
                <a:rPr lang="en-US"/>
                <a:t>Ethyl alcohol</a:t>
              </a:r>
            </a:p>
          </p:txBody>
        </p:sp>
        <p:sp>
          <p:nvSpPr>
            <p:cNvPr id="9253" name="Rectangle 37"/>
            <p:cNvSpPr>
              <a:spLocks noChangeArrowheads="1"/>
            </p:cNvSpPr>
            <p:nvPr/>
          </p:nvSpPr>
          <p:spPr bwMode="auto">
            <a:xfrm>
              <a:off x="2462" y="4282"/>
              <a:ext cx="3021" cy="288"/>
            </a:xfrm>
            <a:prstGeom prst="rect">
              <a:avLst/>
            </a:prstGeom>
            <a:noFill/>
            <a:ln w="9525">
              <a:noFill/>
              <a:miter lim="800000"/>
              <a:headEnd/>
              <a:tailEnd/>
            </a:ln>
            <a:effectLst/>
          </p:spPr>
          <p:txBody>
            <a:bodyPr anchor="ctr"/>
            <a:lstStyle/>
            <a:p>
              <a:pPr algn="ctr"/>
              <a:r>
                <a:rPr lang="en-US"/>
                <a:t>2450</a:t>
              </a:r>
            </a:p>
          </p:txBody>
        </p:sp>
        <p:sp>
          <p:nvSpPr>
            <p:cNvPr id="9254" name="Rectangle 38"/>
            <p:cNvSpPr>
              <a:spLocks noChangeArrowheads="1"/>
            </p:cNvSpPr>
            <p:nvPr/>
          </p:nvSpPr>
          <p:spPr bwMode="auto">
            <a:xfrm>
              <a:off x="36" y="4570"/>
              <a:ext cx="2426" cy="288"/>
            </a:xfrm>
            <a:prstGeom prst="rect">
              <a:avLst/>
            </a:prstGeom>
            <a:noFill/>
            <a:ln w="9525">
              <a:noFill/>
              <a:miter lim="800000"/>
              <a:headEnd/>
              <a:tailEnd/>
            </a:ln>
            <a:effectLst/>
          </p:spPr>
          <p:txBody>
            <a:bodyPr anchor="ctr"/>
            <a:lstStyle/>
            <a:p>
              <a:r>
                <a:rPr lang="en-US"/>
                <a:t>Glycerin</a:t>
              </a:r>
            </a:p>
          </p:txBody>
        </p:sp>
        <p:sp>
          <p:nvSpPr>
            <p:cNvPr id="9255" name="Rectangle 39"/>
            <p:cNvSpPr>
              <a:spLocks noChangeArrowheads="1"/>
            </p:cNvSpPr>
            <p:nvPr/>
          </p:nvSpPr>
          <p:spPr bwMode="auto">
            <a:xfrm>
              <a:off x="2462" y="4570"/>
              <a:ext cx="3021" cy="288"/>
            </a:xfrm>
            <a:prstGeom prst="rect">
              <a:avLst/>
            </a:prstGeom>
            <a:noFill/>
            <a:ln w="9525">
              <a:noFill/>
              <a:miter lim="800000"/>
              <a:headEnd/>
              <a:tailEnd/>
            </a:ln>
            <a:effectLst/>
          </p:spPr>
          <p:txBody>
            <a:bodyPr anchor="ctr"/>
            <a:lstStyle/>
            <a:p>
              <a:pPr algn="ctr"/>
              <a:r>
                <a:rPr lang="en-US"/>
                <a:t>2410</a:t>
              </a:r>
            </a:p>
          </p:txBody>
        </p:sp>
        <p:sp>
          <p:nvSpPr>
            <p:cNvPr id="9256" name="Rectangle 40"/>
            <p:cNvSpPr>
              <a:spLocks noChangeArrowheads="1"/>
            </p:cNvSpPr>
            <p:nvPr/>
          </p:nvSpPr>
          <p:spPr bwMode="auto">
            <a:xfrm>
              <a:off x="36" y="4858"/>
              <a:ext cx="2426" cy="288"/>
            </a:xfrm>
            <a:prstGeom prst="rect">
              <a:avLst/>
            </a:prstGeom>
            <a:noFill/>
            <a:ln w="9525">
              <a:noFill/>
              <a:miter lim="800000"/>
              <a:headEnd/>
              <a:tailEnd/>
            </a:ln>
            <a:effectLst/>
          </p:spPr>
          <p:txBody>
            <a:bodyPr anchor="ctr"/>
            <a:lstStyle/>
            <a:p>
              <a:r>
                <a:rPr lang="en-US"/>
                <a:t>Mercury</a:t>
              </a:r>
            </a:p>
          </p:txBody>
        </p:sp>
        <p:sp>
          <p:nvSpPr>
            <p:cNvPr id="9257" name="Rectangle 41"/>
            <p:cNvSpPr>
              <a:spLocks noChangeArrowheads="1"/>
            </p:cNvSpPr>
            <p:nvPr/>
          </p:nvSpPr>
          <p:spPr bwMode="auto">
            <a:xfrm>
              <a:off x="2462" y="4858"/>
              <a:ext cx="3021" cy="288"/>
            </a:xfrm>
            <a:prstGeom prst="rect">
              <a:avLst/>
            </a:prstGeom>
            <a:noFill/>
            <a:ln w="9525">
              <a:noFill/>
              <a:miter lim="800000"/>
              <a:headEnd/>
              <a:tailEnd/>
            </a:ln>
            <a:effectLst/>
          </p:spPr>
          <p:txBody>
            <a:bodyPr anchor="ctr"/>
            <a:lstStyle/>
            <a:p>
              <a:pPr algn="ctr"/>
              <a:r>
                <a:rPr lang="en-US"/>
                <a:t>139</a:t>
              </a:r>
            </a:p>
          </p:txBody>
        </p:sp>
        <p:sp>
          <p:nvSpPr>
            <p:cNvPr id="9258" name="Rectangle 42"/>
            <p:cNvSpPr>
              <a:spLocks noChangeArrowheads="1"/>
            </p:cNvSpPr>
            <p:nvPr/>
          </p:nvSpPr>
          <p:spPr bwMode="auto">
            <a:xfrm>
              <a:off x="36" y="5146"/>
              <a:ext cx="2426" cy="288"/>
            </a:xfrm>
            <a:prstGeom prst="rect">
              <a:avLst/>
            </a:prstGeom>
            <a:noFill/>
            <a:ln w="9525">
              <a:noFill/>
              <a:miter lim="800000"/>
              <a:headEnd/>
              <a:tailEnd/>
            </a:ln>
            <a:effectLst/>
          </p:spPr>
          <p:txBody>
            <a:bodyPr anchor="ctr"/>
            <a:lstStyle/>
            <a:p>
              <a:r>
                <a:rPr lang="en-US"/>
                <a:t>Water (15 °C)</a:t>
              </a:r>
            </a:p>
          </p:txBody>
        </p:sp>
        <p:sp>
          <p:nvSpPr>
            <p:cNvPr id="9259" name="Rectangle 43"/>
            <p:cNvSpPr>
              <a:spLocks noChangeArrowheads="1"/>
            </p:cNvSpPr>
            <p:nvPr/>
          </p:nvSpPr>
          <p:spPr bwMode="auto">
            <a:xfrm>
              <a:off x="2462" y="5146"/>
              <a:ext cx="3021" cy="288"/>
            </a:xfrm>
            <a:prstGeom prst="rect">
              <a:avLst/>
            </a:prstGeom>
            <a:noFill/>
            <a:ln w="9525">
              <a:noFill/>
              <a:miter lim="800000"/>
              <a:headEnd/>
              <a:tailEnd/>
            </a:ln>
            <a:effectLst/>
          </p:spPr>
          <p:txBody>
            <a:bodyPr anchor="ctr"/>
            <a:lstStyle/>
            <a:p>
              <a:pPr algn="ctr"/>
              <a:r>
                <a:rPr lang="en-US"/>
                <a:t>4186</a:t>
              </a:r>
            </a:p>
          </p:txBody>
        </p:sp>
      </p:grpSp>
      <p:pic>
        <p:nvPicPr>
          <p:cNvPr id="9224" name="Picture 8" descr="pixel"/>
          <p:cNvPicPr>
            <a:picLocks noChangeAspect="1" noChangeArrowheads="1"/>
          </p:cNvPicPr>
          <p:nvPr/>
        </p:nvPicPr>
        <p:blipFill>
          <a:blip r:embed="rId2"/>
          <a:srcRect/>
          <a:stretch>
            <a:fillRect/>
          </a:stretch>
        </p:blipFill>
        <p:spPr bwMode="auto">
          <a:xfrm>
            <a:off x="271463" y="-288925"/>
            <a:ext cx="11112" cy="11112"/>
          </a:xfrm>
          <a:prstGeom prst="rect">
            <a:avLst/>
          </a:prstGeom>
          <a:noFill/>
        </p:spPr>
      </p:pic>
      <p:pic>
        <p:nvPicPr>
          <p:cNvPr id="9228" name="Picture 12" descr="pixel"/>
          <p:cNvPicPr>
            <a:picLocks noChangeAspect="1" noChangeArrowheads="1"/>
          </p:cNvPicPr>
          <p:nvPr/>
        </p:nvPicPr>
        <p:blipFill>
          <a:blip r:embed="rId2"/>
          <a:srcRect/>
          <a:stretch>
            <a:fillRect/>
          </a:stretch>
        </p:blipFill>
        <p:spPr bwMode="auto">
          <a:xfrm>
            <a:off x="303213" y="473075"/>
            <a:ext cx="11112" cy="1111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b="1">
                <a:solidFill>
                  <a:srgbClr val="000000"/>
                </a:solidFill>
                <a:latin typeface="Arial" charset="0"/>
                <a:cs typeface="Arial" charset="0"/>
              </a:rPr>
              <a:t>Calorimetry</a:t>
            </a:r>
          </a:p>
        </p:txBody>
      </p:sp>
      <p:sp>
        <p:nvSpPr>
          <p:cNvPr id="13316" name="Text Box 4"/>
          <p:cNvSpPr txBox="1">
            <a:spLocks noChangeArrowheads="1"/>
          </p:cNvSpPr>
          <p:nvPr/>
        </p:nvSpPr>
        <p:spPr bwMode="auto">
          <a:xfrm>
            <a:off x="914400" y="1981200"/>
            <a:ext cx="7086600" cy="3046988"/>
          </a:xfrm>
          <a:prstGeom prst="rect">
            <a:avLst/>
          </a:prstGeom>
          <a:noFill/>
          <a:ln w="9525">
            <a:noFill/>
            <a:miter lim="800000"/>
            <a:headEnd/>
            <a:tailEnd/>
          </a:ln>
          <a:effectLst/>
        </p:spPr>
        <p:txBody>
          <a:bodyPr>
            <a:spAutoFit/>
          </a:bodyPr>
          <a:lstStyle/>
          <a:p>
            <a:pPr>
              <a:spcBef>
                <a:spcPct val="50000"/>
              </a:spcBef>
            </a:pPr>
            <a:r>
              <a:rPr lang="en-US" dirty="0"/>
              <a:t>An experimental technique in heat that uses the conservation of energy principles.</a:t>
            </a:r>
          </a:p>
          <a:p>
            <a:pPr>
              <a:spcBef>
                <a:spcPct val="50000"/>
              </a:spcBef>
            </a:pPr>
            <a:r>
              <a:rPr lang="en-US" dirty="0"/>
              <a:t>In </a:t>
            </a:r>
            <a:r>
              <a:rPr lang="en-US" dirty="0" err="1"/>
              <a:t>calorimetry</a:t>
            </a:r>
            <a:r>
              <a:rPr lang="en-US" dirty="0"/>
              <a:t> some things will loose heat and others will gain heat. </a:t>
            </a:r>
          </a:p>
          <a:p>
            <a:pPr>
              <a:spcBef>
                <a:spcPct val="50000"/>
              </a:spcBef>
            </a:pPr>
            <a:r>
              <a:rPr lang="en-US" dirty="0"/>
              <a:t>According to the conservation of energy,   </a:t>
            </a:r>
          </a:p>
          <a:p>
            <a:pPr>
              <a:spcBef>
                <a:spcPct val="50000"/>
              </a:spcBef>
            </a:pPr>
            <a:r>
              <a:rPr lang="en-US" dirty="0"/>
              <a:t>		</a:t>
            </a:r>
            <a:r>
              <a:rPr lang="en-US" sz="3200" dirty="0"/>
              <a:t>Heat loss = Heat gain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animEffect transition="in" filter="fade">
                                      <p:cBhvr>
                                        <p:cTn id="7" dur="2000"/>
                                        <p:tgtEl>
                                          <p:spTgt spid="133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6">
                                            <p:txEl>
                                              <p:pRg st="1" end="1"/>
                                            </p:txEl>
                                          </p:spTgt>
                                        </p:tgtEl>
                                        <p:attrNameLst>
                                          <p:attrName>style.visibility</p:attrName>
                                        </p:attrNameLst>
                                      </p:cBhvr>
                                      <p:to>
                                        <p:strVal val="visible"/>
                                      </p:to>
                                    </p:set>
                                    <p:animEffect transition="in" filter="fade">
                                      <p:cBhvr>
                                        <p:cTn id="12" dur="2000"/>
                                        <p:tgtEl>
                                          <p:spTgt spid="133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16">
                                            <p:txEl>
                                              <p:pRg st="2" end="2"/>
                                            </p:txEl>
                                          </p:spTgt>
                                        </p:tgtEl>
                                        <p:attrNameLst>
                                          <p:attrName>style.visibility</p:attrName>
                                        </p:attrNameLst>
                                      </p:cBhvr>
                                      <p:to>
                                        <p:strVal val="visible"/>
                                      </p:to>
                                    </p:set>
                                    <p:animEffect transition="in" filter="fade">
                                      <p:cBhvr>
                                        <p:cTn id="17" dur="2000"/>
                                        <p:tgtEl>
                                          <p:spTgt spid="1331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316">
                                            <p:txEl>
                                              <p:pRg st="3" end="3"/>
                                            </p:txEl>
                                          </p:spTgt>
                                        </p:tgtEl>
                                        <p:attrNameLst>
                                          <p:attrName>style.visibility</p:attrName>
                                        </p:attrNameLst>
                                      </p:cBhvr>
                                      <p:to>
                                        <p:strVal val="visible"/>
                                      </p:to>
                                    </p:set>
                                    <p:animEffect transition="in" filter="fade">
                                      <p:cBhvr>
                                        <p:cTn id="22" dur="2000"/>
                                        <p:tgtEl>
                                          <p:spTgt spid="133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b="1">
                <a:solidFill>
                  <a:srgbClr val="000000"/>
                </a:solidFill>
                <a:latin typeface="Arial" charset="0"/>
                <a:cs typeface="Arial" charset="0"/>
              </a:rPr>
              <a:t>Calorimeter</a:t>
            </a:r>
          </a:p>
        </p:txBody>
      </p:sp>
      <p:pic>
        <p:nvPicPr>
          <p:cNvPr id="14341" name="Picture 5" descr="fig12_25"/>
          <p:cNvPicPr>
            <a:picLocks noChangeAspect="1" noChangeArrowheads="1"/>
          </p:cNvPicPr>
          <p:nvPr/>
        </p:nvPicPr>
        <p:blipFill>
          <a:blip r:embed="rId2" cstate="print"/>
          <a:srcRect/>
          <a:stretch>
            <a:fillRect/>
          </a:stretch>
        </p:blipFill>
        <p:spPr bwMode="auto">
          <a:xfrm>
            <a:off x="2971800" y="2209800"/>
            <a:ext cx="3178175" cy="3429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09600" y="76200"/>
            <a:ext cx="7772400" cy="1143000"/>
          </a:xfrm>
        </p:spPr>
        <p:txBody>
          <a:bodyPr/>
          <a:lstStyle/>
          <a:p>
            <a:r>
              <a:rPr lang="en-US" b="1" dirty="0">
                <a:solidFill>
                  <a:srgbClr val="000000"/>
                </a:solidFill>
                <a:latin typeface="Arial" charset="0"/>
                <a:cs typeface="Arial" charset="0"/>
              </a:rPr>
              <a:t>Measuring the Specific Heat Capacity</a:t>
            </a:r>
          </a:p>
        </p:txBody>
      </p:sp>
      <p:sp>
        <p:nvSpPr>
          <p:cNvPr id="15364" name="Text Box 4"/>
          <p:cNvSpPr txBox="1">
            <a:spLocks noChangeArrowheads="1"/>
          </p:cNvSpPr>
          <p:nvPr/>
        </p:nvSpPr>
        <p:spPr bwMode="auto">
          <a:xfrm>
            <a:off x="457200" y="1524000"/>
            <a:ext cx="8305800" cy="3046988"/>
          </a:xfrm>
          <a:prstGeom prst="rect">
            <a:avLst/>
          </a:prstGeom>
          <a:noFill/>
          <a:ln w="9525">
            <a:noFill/>
            <a:miter lim="800000"/>
            <a:headEnd/>
            <a:tailEnd/>
          </a:ln>
          <a:effectLst/>
        </p:spPr>
        <p:txBody>
          <a:bodyPr>
            <a:spAutoFit/>
          </a:bodyPr>
          <a:lstStyle/>
          <a:p>
            <a:pPr>
              <a:spcBef>
                <a:spcPct val="50000"/>
              </a:spcBef>
            </a:pPr>
            <a:r>
              <a:rPr lang="en-US" dirty="0"/>
              <a:t>A calorimeter cup is made from 0.15 kg of aluminum and contains 0.20 kg of water. Initially, the water and the cup have a common </a:t>
            </a:r>
            <a:r>
              <a:rPr lang="en-US" dirty="0">
                <a:solidFill>
                  <a:srgbClr val="009900"/>
                </a:solidFill>
              </a:rPr>
              <a:t>temperature</a:t>
            </a:r>
            <a:r>
              <a:rPr lang="en-US" dirty="0"/>
              <a:t> of 18.0 °C. A 0.040-kg </a:t>
            </a:r>
            <a:r>
              <a:rPr lang="en-US" dirty="0">
                <a:solidFill>
                  <a:srgbClr val="009900"/>
                </a:solidFill>
              </a:rPr>
              <a:t>mass</a:t>
            </a:r>
            <a:r>
              <a:rPr lang="en-US" dirty="0"/>
              <a:t> of unknown material is heated in boiling water (100.0 °C) and then added to the water. The temperature of the water, the cup, and the unknown material is 22.0 °C after thermal equilibrium is re-established. Ignoring the heat loss to the environment and the thermometer, find the </a:t>
            </a:r>
            <a:r>
              <a:rPr lang="en-US" dirty="0">
                <a:solidFill>
                  <a:srgbClr val="009900"/>
                </a:solidFill>
              </a:rPr>
              <a:t>specific heat</a:t>
            </a:r>
            <a:r>
              <a:rPr lang="en-US" dirty="0"/>
              <a:t> capacity of the unknown material.</a:t>
            </a:r>
          </a:p>
        </p:txBody>
      </p:sp>
      <p:graphicFrame>
        <p:nvGraphicFramePr>
          <p:cNvPr id="4" name="Object 3"/>
          <p:cNvGraphicFramePr>
            <a:graphicFrameLocks noChangeAspect="1"/>
          </p:cNvGraphicFramePr>
          <p:nvPr>
            <p:extLst>
              <p:ext uri="{D42A27DB-BD31-4B8C-83A1-F6EECF244321}">
                <p14:modId xmlns:p14="http://schemas.microsoft.com/office/powerpoint/2010/main" val="2376156185"/>
              </p:ext>
            </p:extLst>
          </p:nvPr>
        </p:nvGraphicFramePr>
        <p:xfrm>
          <a:off x="533400" y="890587"/>
          <a:ext cx="1754868" cy="504825"/>
        </p:xfrm>
        <a:graphic>
          <a:graphicData uri="http://schemas.openxmlformats.org/presentationml/2006/ole">
            <mc:AlternateContent xmlns:mc="http://schemas.openxmlformats.org/markup-compatibility/2006">
              <mc:Choice xmlns:v="urn:schemas-microsoft-com:vml" Requires="v">
                <p:oleObj r:id="rId2" imgW="698197" imgH="203112" progId="Equation.3">
                  <p:embed/>
                </p:oleObj>
              </mc:Choice>
              <mc:Fallback>
                <p:oleObj r:id="rId2" imgW="698197" imgH="203112" progId="Equation.3">
                  <p:embed/>
                  <p:pic>
                    <p:nvPicPr>
                      <p:cNvPr id="5"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890587"/>
                        <a:ext cx="1754868" cy="504825"/>
                      </a:xfrm>
                      <a:prstGeom prst="rect">
                        <a:avLst/>
                      </a:prstGeom>
                      <a:no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364">
                                            <p:txEl>
                                              <p:pRg st="0" end="0"/>
                                            </p:txEl>
                                          </p:spTgt>
                                        </p:tgtEl>
                                        <p:attrNameLst>
                                          <p:attrName>style.visibility</p:attrName>
                                        </p:attrNameLst>
                                      </p:cBhvr>
                                      <p:to>
                                        <p:strVal val="visible"/>
                                      </p:to>
                                    </p:set>
                                    <p:animEffect transition="in" filter="fade">
                                      <p:cBhvr>
                                        <p:cTn id="7" dur="2000"/>
                                        <p:tgtEl>
                                          <p:spTgt spid="1536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1" dirty="0">
                <a:solidFill>
                  <a:srgbClr val="000000"/>
                </a:solidFill>
                <a:latin typeface="Arial" charset="0"/>
                <a:cs typeface="Arial" charset="0"/>
              </a:rPr>
              <a:t>14.3 </a:t>
            </a:r>
            <a:r>
              <a:rPr lang="en-US" b="1" dirty="0">
                <a:solidFill>
                  <a:srgbClr val="009999"/>
                </a:solidFill>
                <a:latin typeface="Arial" charset="0"/>
                <a:cs typeface="Arial" charset="0"/>
              </a:rPr>
              <a:t>Heat and Phase Change: Latent Heat </a:t>
            </a:r>
          </a:p>
        </p:txBody>
      </p:sp>
      <p:pic>
        <p:nvPicPr>
          <p:cNvPr id="16389" name="Picture 5" descr="fig12_26"/>
          <p:cNvPicPr>
            <a:picLocks noChangeAspect="1" noChangeArrowheads="1"/>
          </p:cNvPicPr>
          <p:nvPr/>
        </p:nvPicPr>
        <p:blipFill>
          <a:blip r:embed="rId2" cstate="print"/>
          <a:srcRect/>
          <a:stretch>
            <a:fillRect/>
          </a:stretch>
        </p:blipFill>
        <p:spPr bwMode="auto">
          <a:xfrm>
            <a:off x="2582863" y="2057400"/>
            <a:ext cx="3978275" cy="2743200"/>
          </a:xfrm>
          <a:prstGeom prst="rect">
            <a:avLst/>
          </a:prstGeom>
          <a:noFill/>
        </p:spPr>
      </p:pic>
      <p:sp>
        <p:nvSpPr>
          <p:cNvPr id="16390" name="Text Box 6"/>
          <p:cNvSpPr txBox="1">
            <a:spLocks noChangeArrowheads="1"/>
          </p:cNvSpPr>
          <p:nvPr/>
        </p:nvSpPr>
        <p:spPr bwMode="auto">
          <a:xfrm>
            <a:off x="609600" y="5249863"/>
            <a:ext cx="7848600" cy="822325"/>
          </a:xfrm>
          <a:prstGeom prst="rect">
            <a:avLst/>
          </a:prstGeom>
          <a:noFill/>
          <a:ln w="9525">
            <a:noFill/>
            <a:miter lim="800000"/>
            <a:headEnd/>
            <a:tailEnd/>
          </a:ln>
          <a:effectLst/>
        </p:spPr>
        <p:txBody>
          <a:bodyPr>
            <a:spAutoFit/>
          </a:bodyPr>
          <a:lstStyle/>
          <a:p>
            <a:pPr>
              <a:spcBef>
                <a:spcPct val="50000"/>
              </a:spcBef>
            </a:pPr>
            <a:r>
              <a:rPr lang="en-US" dirty="0">
                <a:solidFill>
                  <a:srgbClr val="000000"/>
                </a:solidFill>
                <a:cs typeface="Times New Roman" pitchFamily="18" charset="0"/>
              </a:rPr>
              <a:t>The three phases of water: ice is floating in liquid water while (invisible) water vapor is present in the air.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89"/>
                                        </p:tgtEl>
                                        <p:attrNameLst>
                                          <p:attrName>style.visibility</p:attrName>
                                        </p:attrNameLst>
                                      </p:cBhvr>
                                      <p:to>
                                        <p:strVal val="visible"/>
                                      </p:to>
                                    </p:set>
                                    <p:animEffect transition="in" filter="fade">
                                      <p:cBhvr>
                                        <p:cTn id="7" dur="2000"/>
                                        <p:tgtEl>
                                          <p:spTgt spid="1638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390">
                                            <p:txEl>
                                              <p:pRg st="0" end="0"/>
                                            </p:txEl>
                                          </p:spTgt>
                                        </p:tgtEl>
                                        <p:attrNameLst>
                                          <p:attrName>style.visibility</p:attrName>
                                        </p:attrNameLst>
                                      </p:cBhvr>
                                      <p:to>
                                        <p:strVal val="visible"/>
                                      </p:to>
                                    </p:set>
                                    <p:animEffect transition="in" filter="fade">
                                      <p:cBhvr>
                                        <p:cTn id="12" dur="2000"/>
                                        <p:tgtEl>
                                          <p:spTgt spid="1639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build="p"/>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463</TotalTime>
  <Words>811</Words>
  <Application>Microsoft Macintosh PowerPoint</Application>
  <PresentationFormat>On-screen Show (4:3)</PresentationFormat>
  <Paragraphs>75</Paragraphs>
  <Slides>15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Symbol</vt:lpstr>
      <vt:lpstr>Times New Roman</vt:lpstr>
      <vt:lpstr>Wingdings</vt:lpstr>
      <vt:lpstr>Default Design</vt:lpstr>
      <vt:lpstr>Equation.3</vt:lpstr>
      <vt:lpstr>14 Heat, Specific heat, and Latent heat </vt:lpstr>
      <vt:lpstr>Heat</vt:lpstr>
      <vt:lpstr>PowerPoint Presentation</vt:lpstr>
      <vt:lpstr>14.2 Specific Heat Capacity</vt:lpstr>
      <vt:lpstr>PowerPoint Presentation</vt:lpstr>
      <vt:lpstr>Calorimetry</vt:lpstr>
      <vt:lpstr>Calorimeter</vt:lpstr>
      <vt:lpstr>Measuring the Specific Heat Capacity</vt:lpstr>
      <vt:lpstr>14.3 Heat and Phase Change: Latent Heat </vt:lpstr>
      <vt:lpstr>Phase Changes</vt:lpstr>
      <vt:lpstr>Phase Changes</vt:lpstr>
      <vt:lpstr>Table 14.2 Heats of Fusion and Vaporization</vt:lpstr>
      <vt:lpstr>Example 14.4</vt:lpstr>
      <vt:lpstr>PowerPoint Presentation</vt:lpstr>
      <vt:lpstr>phase-change material (PCM) </vt:lpstr>
    </vt:vector>
  </TitlesOfParts>
  <Company>Winthrop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12.6 Heat Internal Energy</dc:title>
  <dc:creator>visitor</dc:creator>
  <cp:lastModifiedBy>Maheswaranathan, Ponn</cp:lastModifiedBy>
  <cp:revision>23</cp:revision>
  <dcterms:created xsi:type="dcterms:W3CDTF">2003-11-18T17:34:30Z</dcterms:created>
  <dcterms:modified xsi:type="dcterms:W3CDTF">2025-01-16T16:19:44Z</dcterms:modified>
</cp:coreProperties>
</file>